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0"/>
  </p:notesMasterIdLst>
  <p:sldIdLst>
    <p:sldId id="257" r:id="rId2"/>
    <p:sldId id="297" r:id="rId3"/>
    <p:sldId id="314" r:id="rId4"/>
    <p:sldId id="317" r:id="rId5"/>
    <p:sldId id="321" r:id="rId6"/>
    <p:sldId id="322" r:id="rId7"/>
    <p:sldId id="319" r:id="rId8"/>
    <p:sldId id="325" r:id="rId9"/>
    <p:sldId id="323" r:id="rId10"/>
    <p:sldId id="320" r:id="rId11"/>
    <p:sldId id="324" r:id="rId12"/>
    <p:sldId id="318" r:id="rId13"/>
    <p:sldId id="327" r:id="rId14"/>
    <p:sldId id="326" r:id="rId15"/>
    <p:sldId id="350" r:id="rId16"/>
    <p:sldId id="356" r:id="rId17"/>
    <p:sldId id="357" r:id="rId18"/>
    <p:sldId id="358" r:id="rId19"/>
    <p:sldId id="360" r:id="rId20"/>
    <p:sldId id="359" r:id="rId21"/>
    <p:sldId id="370" r:id="rId22"/>
    <p:sldId id="371" r:id="rId23"/>
    <p:sldId id="414" r:id="rId24"/>
    <p:sldId id="361" r:id="rId25"/>
    <p:sldId id="362" r:id="rId26"/>
    <p:sldId id="372" r:id="rId27"/>
    <p:sldId id="363" r:id="rId28"/>
    <p:sldId id="364" r:id="rId29"/>
    <p:sldId id="365" r:id="rId30"/>
    <p:sldId id="366" r:id="rId31"/>
    <p:sldId id="367" r:id="rId32"/>
    <p:sldId id="369" r:id="rId33"/>
    <p:sldId id="368" r:id="rId34"/>
    <p:sldId id="373" r:id="rId35"/>
    <p:sldId id="374" r:id="rId36"/>
    <p:sldId id="311" r:id="rId37"/>
    <p:sldId id="315" r:id="rId38"/>
    <p:sldId id="333" r:id="rId39"/>
    <p:sldId id="329" r:id="rId40"/>
    <p:sldId id="330" r:id="rId41"/>
    <p:sldId id="331" r:id="rId42"/>
    <p:sldId id="334" r:id="rId43"/>
    <p:sldId id="332" r:id="rId44"/>
    <p:sldId id="335" r:id="rId45"/>
    <p:sldId id="336" r:id="rId46"/>
    <p:sldId id="337" r:id="rId47"/>
    <p:sldId id="338" r:id="rId48"/>
    <p:sldId id="340" r:id="rId49"/>
    <p:sldId id="351" r:id="rId50"/>
    <p:sldId id="342" r:id="rId51"/>
    <p:sldId id="343" r:id="rId52"/>
    <p:sldId id="344" r:id="rId53"/>
    <p:sldId id="345" r:id="rId54"/>
    <p:sldId id="349" r:id="rId55"/>
    <p:sldId id="346" r:id="rId56"/>
    <p:sldId id="347" r:id="rId57"/>
    <p:sldId id="348" r:id="rId58"/>
    <p:sldId id="352" r:id="rId59"/>
    <p:sldId id="353" r:id="rId60"/>
    <p:sldId id="354" r:id="rId61"/>
    <p:sldId id="375" r:id="rId62"/>
    <p:sldId id="316" r:id="rId63"/>
    <p:sldId id="376" r:id="rId64"/>
    <p:sldId id="377" r:id="rId65"/>
    <p:sldId id="378" r:id="rId66"/>
    <p:sldId id="379" r:id="rId67"/>
    <p:sldId id="381" r:id="rId68"/>
    <p:sldId id="380" r:id="rId69"/>
    <p:sldId id="392" r:id="rId70"/>
    <p:sldId id="408" r:id="rId71"/>
    <p:sldId id="407" r:id="rId72"/>
    <p:sldId id="382" r:id="rId73"/>
    <p:sldId id="383" r:id="rId74"/>
    <p:sldId id="384" r:id="rId75"/>
    <p:sldId id="409" r:id="rId76"/>
    <p:sldId id="385" r:id="rId77"/>
    <p:sldId id="386" r:id="rId78"/>
    <p:sldId id="387" r:id="rId79"/>
    <p:sldId id="389" r:id="rId80"/>
    <p:sldId id="388" r:id="rId81"/>
    <p:sldId id="410" r:id="rId82"/>
    <p:sldId id="390" r:id="rId83"/>
    <p:sldId id="411" r:id="rId84"/>
    <p:sldId id="391" r:id="rId85"/>
    <p:sldId id="393" r:id="rId86"/>
    <p:sldId id="394" r:id="rId87"/>
    <p:sldId id="395" r:id="rId88"/>
    <p:sldId id="396" r:id="rId89"/>
    <p:sldId id="412" r:id="rId90"/>
    <p:sldId id="397" r:id="rId91"/>
    <p:sldId id="398" r:id="rId92"/>
    <p:sldId id="399" r:id="rId93"/>
    <p:sldId id="400" r:id="rId94"/>
    <p:sldId id="413" r:id="rId95"/>
    <p:sldId id="401" r:id="rId96"/>
    <p:sldId id="402" r:id="rId97"/>
    <p:sldId id="403" r:id="rId98"/>
    <p:sldId id="309" r:id="rId9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420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C4B1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0" d="100"/>
          <a:sy n="100" d="100"/>
        </p:scale>
        <p:origin x="420" y="68"/>
      </p:cViewPr>
      <p:guideLst>
        <p:guide orient="horz" pos="2160"/>
        <p:guide pos="420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viewProps" Target="view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FEAEB0-602B-4A7C-B450-CF0A7A7BB767}" type="datetimeFigureOut">
              <a:rPr lang="zh-CN" altLang="en-US" smtClean="0"/>
              <a:t>2025/5/14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D60322-A928-4CE6-94C1-45B1937C68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24813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D01EC9-4C81-49FB-B029-A864F8F8C090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01657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034EF8-BE17-96D4-46E5-DA7B3A534C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8591CEA-0979-90E8-57F0-3E0AC0DB35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D3055A8-5CCE-2D10-4E90-EE3EA288C8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2F3D7-9599-426A-B370-7F3318A5464B}" type="datetimeFigureOut">
              <a:rPr lang="zh-CN" altLang="en-US" smtClean="0"/>
              <a:t>2025/5/14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F77F880-F9FD-231D-8E4A-915F049E26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5B91447-1E07-3B4A-686B-52B0AA660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87007-7145-4F6B-9227-5933DEBC43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21307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955285-7055-49D4-7AED-CA9330D4D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8BB321A-AE14-C815-421E-5D68E07592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61CCD15-A7D9-13D7-11A2-55ECFE5366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2F3D7-9599-426A-B370-7F3318A5464B}" type="datetimeFigureOut">
              <a:rPr lang="zh-CN" altLang="en-US" smtClean="0"/>
              <a:t>2025/5/14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3F62D62-C588-7D51-D678-B300500ADD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AF39D49-E491-6DA0-1EE0-0B04ED549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87007-7145-4F6B-9227-5933DEBC43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77437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A1BDEBB4-C969-CA31-ACA3-1F35317667B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FDB8D7E-8ED3-6588-FF25-A5498BFF04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0F3F778-1F18-D10E-33B6-35314DF490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2F3D7-9599-426A-B370-7F3318A5464B}" type="datetimeFigureOut">
              <a:rPr lang="zh-CN" altLang="en-US" smtClean="0"/>
              <a:t>2025/5/14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0BA705C-BC5B-C2DD-EB18-A76568D6A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CE0CAA5-DCB1-1A6D-D604-AEB6598564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87007-7145-4F6B-9227-5933DEBC43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45154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0E4B45-C901-54DC-9F8A-BCE8437786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A55EACE-1DA9-1658-4276-42CB003A65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BFF1458-5450-B2D9-E713-266E3B846E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2F3D7-9599-426A-B370-7F3318A5464B}" type="datetimeFigureOut">
              <a:rPr lang="zh-CN" altLang="en-US" smtClean="0"/>
              <a:t>2025/5/14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42C4EC5-9657-186E-A287-43C2DADB83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8C34D79-F0A3-39E1-47C5-606967280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87007-7145-4F6B-9227-5933DEBC43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57912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AEF66E-42FB-09FD-496A-6799D04910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D13BA0D-AFC8-09C3-50A1-9C843CACCB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3E77606-E1DC-5550-462A-020E58FD60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2F3D7-9599-426A-B370-7F3318A5464B}" type="datetimeFigureOut">
              <a:rPr lang="zh-CN" altLang="en-US" smtClean="0"/>
              <a:t>2025/5/14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40DB10D-7410-D65F-C033-F3D40BBAB1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58031FE-790B-42AE-0613-76F11432A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87007-7145-4F6B-9227-5933DEBC43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62869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3A21B23-BF98-B00A-BCCE-78F82ACD7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6DA902D-F485-E313-A0C8-7E947EA0B6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44555A8-A3FD-0FB2-716C-D7069A7E97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1A71AB9-E320-F18C-1BAD-114B244BD6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2F3D7-9599-426A-B370-7F3318A5464B}" type="datetimeFigureOut">
              <a:rPr lang="zh-CN" altLang="en-US" smtClean="0"/>
              <a:t>2025/5/14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0346595-30F6-CE80-0D05-EFD9FD5E33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1C0CC13-F151-4DFC-0FD3-FF905C0E3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87007-7145-4F6B-9227-5933DEBC43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10400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6A9AE9-8951-C1D9-5AF8-2019FAC244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E700981-F6F6-4F2B-89C4-6144F5196B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0C11162-DB7C-7A2F-D620-84AC262E74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CE8ADAC3-CECF-F38E-F83C-54E9F4BD31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E7717EC-410D-AF6B-2A0F-CFF5EEC04E7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84593F9F-9F0E-F959-E209-3038E06F8D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2F3D7-9599-426A-B370-7F3318A5464B}" type="datetimeFigureOut">
              <a:rPr lang="zh-CN" altLang="en-US" smtClean="0"/>
              <a:t>2025/5/14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E81C4C45-2F0A-B7A8-4B0B-EDF7D9F928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6DECE9A7-4E64-84B8-262E-C54048C6B9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87007-7145-4F6B-9227-5933DEBC43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13679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DD997D9-5811-A3B8-0EC3-FEA586EA1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F29D4D9-45BB-1AB2-F351-5D4B10CBDC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2F3D7-9599-426A-B370-7F3318A5464B}" type="datetimeFigureOut">
              <a:rPr lang="zh-CN" altLang="en-US" smtClean="0"/>
              <a:t>2025/5/14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7C862BC-55A2-4008-D288-FFC10C6E69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499C847-90D3-F2E1-9913-507315B19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87007-7145-4F6B-9227-5933DEBC43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14612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DF67F666-D8FA-B440-2284-0C87B8A24C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2F3D7-9599-426A-B370-7F3318A5464B}" type="datetimeFigureOut">
              <a:rPr lang="zh-CN" altLang="en-US" smtClean="0"/>
              <a:t>2025/5/14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1DA33EAB-2E78-82E2-F906-4A0C16FAC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5CB0647-B74F-0B8E-FC94-3CFCCD9641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87007-7145-4F6B-9227-5933DEBC43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37346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6EDC463-1B8C-0DD1-B9E4-A7D1C43F08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1303FE2-FB98-8290-9408-4DD8C54BC9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AEEF432-380F-F6D8-4DDD-05F47F86C8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E097BFE-B7A0-5C4F-562C-AD68254EF1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2F3D7-9599-426A-B370-7F3318A5464B}" type="datetimeFigureOut">
              <a:rPr lang="zh-CN" altLang="en-US" smtClean="0"/>
              <a:t>2025/5/14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F7845BE-28C7-7523-59E1-2B653D1147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1F93365-B9D6-D155-7C58-7CFBC7706F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87007-7145-4F6B-9227-5933DEBC43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52334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9BA6BD7-C304-83C3-6BCE-63D51CC22F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DBA6AAC1-36AB-7241-867D-11FC3D5CFC5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7203F70-3465-DD27-3D59-4764EE578E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24D8F76-5037-2A68-B617-078F909ED0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2F3D7-9599-426A-B370-7F3318A5464B}" type="datetimeFigureOut">
              <a:rPr lang="zh-CN" altLang="en-US" smtClean="0"/>
              <a:t>2025/5/14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017834C-8018-FA2B-9CEB-5F039F1A32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4E3E5D5-CA7B-6B86-0916-8058B0FEB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87007-7145-4F6B-9227-5933DEBC43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36165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210F76B8-5563-5E6C-ABC1-F9526F0C1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E45346A-752E-4C29-1C1B-B8229EB008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32A6139-7D06-A2C7-3D9F-102C1997939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C2F3D7-9599-426A-B370-7F3318A5464B}" type="datetimeFigureOut">
              <a:rPr lang="zh-CN" altLang="en-US" smtClean="0"/>
              <a:t>2025/5/14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09106A2-839E-6EAF-AD3A-978D29377C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1F3C84B-C5CD-F6D7-1BE3-F7E89C5BF1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C87007-7145-4F6B-9227-5933DEBC43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19690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5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Relationship Id="rId9" Type="http://schemas.openxmlformats.org/officeDocument/2006/relationships/image" Target="../media/image81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2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6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3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8.png"/><Relationship Id="rId4" Type="http://schemas.openxmlformats.org/officeDocument/2006/relationships/image" Target="../media/image137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7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7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1.pn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4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0320" y="-584200"/>
            <a:ext cx="12192000" cy="8174735"/>
            <a:chOff x="0" y="0"/>
            <a:chExt cx="24384000" cy="1634947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8"/>
                  </a:lnTo>
                  <a:lnTo>
                    <a:pt x="0" y="81984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0" y="8103568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8"/>
                  </a:lnTo>
                  <a:lnTo>
                    <a:pt x="0" y="81984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8107869" y="0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8"/>
                  </a:lnTo>
                  <a:lnTo>
                    <a:pt x="0" y="81984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8107869" y="8103568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8"/>
                  </a:lnTo>
                  <a:lnTo>
                    <a:pt x="0" y="81984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16185542" y="47445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7"/>
                  </a:lnTo>
                  <a:lnTo>
                    <a:pt x="0" y="81984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16185542" y="8151013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7"/>
                  </a:lnTo>
                  <a:lnTo>
                    <a:pt x="0" y="81984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9" name="Freeform 9"/>
          <p:cNvSpPr/>
          <p:nvPr/>
        </p:nvSpPr>
        <p:spPr>
          <a:xfrm>
            <a:off x="5454683" y="852365"/>
            <a:ext cx="1186385" cy="774116"/>
          </a:xfrm>
          <a:custGeom>
            <a:avLst/>
            <a:gdLst/>
            <a:ahLst/>
            <a:cxnLst/>
            <a:rect l="l" t="t" r="r" b="b"/>
            <a:pathLst>
              <a:path w="1779577" h="1161174">
                <a:moveTo>
                  <a:pt x="0" y="0"/>
                </a:moveTo>
                <a:lnTo>
                  <a:pt x="1779577" y="0"/>
                </a:lnTo>
                <a:lnTo>
                  <a:pt x="1779577" y="1161174"/>
                </a:lnTo>
                <a:lnTo>
                  <a:pt x="0" y="116117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flipH="1">
            <a:off x="0" y="5745599"/>
            <a:ext cx="3449307" cy="1112401"/>
          </a:xfrm>
          <a:custGeom>
            <a:avLst/>
            <a:gdLst/>
            <a:ahLst/>
            <a:cxnLst/>
            <a:rect l="l" t="t" r="r" b="b"/>
            <a:pathLst>
              <a:path w="5173960" h="1668602">
                <a:moveTo>
                  <a:pt x="5173960" y="0"/>
                </a:moveTo>
                <a:lnTo>
                  <a:pt x="0" y="0"/>
                </a:lnTo>
                <a:lnTo>
                  <a:pt x="0" y="1668602"/>
                </a:lnTo>
                <a:lnTo>
                  <a:pt x="5173960" y="1668602"/>
                </a:lnTo>
                <a:lnTo>
                  <a:pt x="517396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flipV="1">
            <a:off x="8742693" y="0"/>
            <a:ext cx="3449307" cy="1112401"/>
          </a:xfrm>
          <a:custGeom>
            <a:avLst/>
            <a:gdLst/>
            <a:ahLst/>
            <a:cxnLst/>
            <a:rect l="l" t="t" r="r" b="b"/>
            <a:pathLst>
              <a:path w="5173960" h="1668602">
                <a:moveTo>
                  <a:pt x="0" y="1668602"/>
                </a:moveTo>
                <a:lnTo>
                  <a:pt x="5173960" y="1668602"/>
                </a:lnTo>
                <a:lnTo>
                  <a:pt x="5173960" y="0"/>
                </a:lnTo>
                <a:lnTo>
                  <a:pt x="0" y="0"/>
                </a:lnTo>
                <a:lnTo>
                  <a:pt x="0" y="1668602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2717800" y="2211678"/>
            <a:ext cx="6881431" cy="13465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547"/>
              </a:lnSpc>
              <a:spcBef>
                <a:spcPct val="0"/>
              </a:spcBef>
            </a:pPr>
            <a:r>
              <a:rPr lang="zh-CN" altLang="en-US" sz="10667" b="1" dirty="0">
                <a:solidFill>
                  <a:srgbClr val="004AA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Nunito Sans Bold"/>
                <a:sym typeface="Nunito Sans Bold"/>
              </a:rPr>
              <a:t>化学习题课</a:t>
            </a:r>
            <a:endParaRPr lang="en-US" sz="10667" b="1" dirty="0">
              <a:solidFill>
                <a:srgbClr val="004AAD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Nunito Sans Bold"/>
              <a:sym typeface="Nunito Sans 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2767607" y="3655733"/>
            <a:ext cx="6631244" cy="6991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973"/>
              </a:lnSpc>
            </a:pPr>
            <a:r>
              <a:rPr lang="en-US" sz="4000" b="1" i="1" dirty="0">
                <a:solidFill>
                  <a:srgbClr val="047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Nunito Sans Bold Italics"/>
                <a:sym typeface="Nunito Sans Bold Italics"/>
              </a:rPr>
              <a:t>CHEMISTRY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56A93E-8151-F936-101B-43CD93ECAF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227AD0BF-6909-951F-D425-19F0F6E2AD8B}"/>
              </a:ext>
            </a:extLst>
          </p:cNvPr>
          <p:cNvGrpSpPr/>
          <p:nvPr/>
        </p:nvGrpSpPr>
        <p:grpSpPr>
          <a:xfrm rot="-5400000">
            <a:off x="5897853" y="-6049639"/>
            <a:ext cx="405395" cy="12504672"/>
            <a:chOff x="0" y="0"/>
            <a:chExt cx="160156" cy="4940117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0F1FB9A2-247E-8A5E-579F-A909F40DBA51}"/>
                </a:ext>
              </a:extLst>
            </p:cNvPr>
            <p:cNvSpPr/>
            <p:nvPr/>
          </p:nvSpPr>
          <p:spPr>
            <a:xfrm>
              <a:off x="0" y="0"/>
              <a:ext cx="160156" cy="4940117"/>
            </a:xfrm>
            <a:custGeom>
              <a:avLst/>
              <a:gdLst/>
              <a:ahLst/>
              <a:cxnLst/>
              <a:rect l="l" t="t" r="r" b="b"/>
              <a:pathLst>
                <a:path w="160156" h="4940117">
                  <a:moveTo>
                    <a:pt x="0" y="0"/>
                  </a:moveTo>
                  <a:lnTo>
                    <a:pt x="160156" y="0"/>
                  </a:lnTo>
                  <a:lnTo>
                    <a:pt x="160156" y="4940117"/>
                  </a:lnTo>
                  <a:lnTo>
                    <a:pt x="0" y="4940117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28CABBD6-71A6-FE46-7F9D-118B00FD813F}"/>
                </a:ext>
              </a:extLst>
            </p:cNvPr>
            <p:cNvSpPr txBox="1"/>
            <p:nvPr/>
          </p:nvSpPr>
          <p:spPr>
            <a:xfrm>
              <a:off x="0" y="-28575"/>
              <a:ext cx="160156" cy="4968692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sp>
        <p:nvSpPr>
          <p:cNvPr id="80" name="TextBox 9">
            <a:extLst>
              <a:ext uri="{FF2B5EF4-FFF2-40B4-BE49-F238E27FC236}">
                <a16:creationId xmlns:a16="http://schemas.microsoft.com/office/drawing/2014/main" id="{F0BD5EDE-06A7-8D5E-639A-9E4A33F96712}"/>
              </a:ext>
            </a:extLst>
          </p:cNvPr>
          <p:cNvSpPr txBox="1"/>
          <p:nvPr/>
        </p:nvSpPr>
        <p:spPr>
          <a:xfrm>
            <a:off x="284328" y="531153"/>
            <a:ext cx="5386222" cy="5304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501"/>
              </a:lnSpc>
              <a:spcBef>
                <a:spcPct val="0"/>
              </a:spcBef>
            </a:pPr>
            <a:r>
              <a:rPr lang="en-US" sz="3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nva Sans"/>
              </a:rPr>
              <a:t>2.</a:t>
            </a:r>
            <a:r>
              <a:rPr lang="zh-CN" altLang="en-US" sz="3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nva Sans"/>
              </a:rPr>
              <a:t>三种理论</a:t>
            </a:r>
            <a:r>
              <a:rPr lang="en-US" altLang="zh-CN" sz="3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nva Sans"/>
              </a:rPr>
              <a:t>-</a:t>
            </a:r>
            <a:r>
              <a:rPr lang="zh-CN" altLang="en-US" sz="3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nva Sans"/>
              </a:rPr>
              <a:t>路易斯（</a:t>
            </a:r>
            <a:r>
              <a:rPr lang="en-US" altLang="zh-CN" sz="3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nva Sans"/>
              </a:rPr>
              <a:t>Lewis</a:t>
            </a:r>
            <a:r>
              <a:rPr lang="zh-CN" altLang="en-US" sz="3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nva Sans"/>
              </a:rPr>
              <a:t>）</a:t>
            </a:r>
            <a:endParaRPr lang="en-US" sz="32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nva Sans"/>
              <a:sym typeface="Canva San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AA08F746-9776-AC61-1DF0-5A6C64D382B3}"/>
                  </a:ext>
                </a:extLst>
              </p:cNvPr>
              <p:cNvSpPr txBox="1"/>
              <p:nvPr/>
            </p:nvSpPr>
            <p:spPr>
              <a:xfrm>
                <a:off x="508000" y="1415913"/>
                <a:ext cx="107823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800" b="1" dirty="0"/>
                  <a:t>酸：反应给质子</a:t>
                </a:r>
                <a14:m>
                  <m:oMath xmlns:m="http://schemas.openxmlformats.org/officeDocument/2006/math">
                    <m:r>
                      <a:rPr lang="en-US" altLang="zh-CN" sz="2800" b="1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zh-CN" altLang="en-US" sz="2800" b="1" dirty="0"/>
                  <a:t>反应不给负质子</a:t>
                </a:r>
                <a14:m>
                  <m:oMath xmlns:m="http://schemas.openxmlformats.org/officeDocument/2006/math">
                    <m:r>
                      <a:rPr lang="en-US" altLang="zh-CN" sz="2800" b="1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zh-CN" altLang="en-US" sz="2800" b="1" dirty="0"/>
                  <a:t>反应给电子（对）（形成共价键）</a:t>
                </a: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AA08F746-9776-AC61-1DF0-5A6C64D382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000" y="1415913"/>
                <a:ext cx="10782300" cy="523220"/>
              </a:xfrm>
              <a:prstGeom prst="rect">
                <a:avLst/>
              </a:prstGeom>
              <a:blipFill>
                <a:blip r:embed="rId2"/>
                <a:stretch>
                  <a:fillRect l="-1131" t="-11628" r="-4522" b="-313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框 18">
            <a:extLst>
              <a:ext uri="{FF2B5EF4-FFF2-40B4-BE49-F238E27FC236}">
                <a16:creationId xmlns:a16="http://schemas.microsoft.com/office/drawing/2014/main" id="{542D7A7C-E4D3-B793-83C7-676B3E4B00B4}"/>
              </a:ext>
            </a:extLst>
          </p:cNvPr>
          <p:cNvSpPr txBox="1"/>
          <p:nvPr/>
        </p:nvSpPr>
        <p:spPr>
          <a:xfrm>
            <a:off x="9972675" y="230973"/>
            <a:ext cx="23304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8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</a:rPr>
              <a:t>HCl</a:t>
            </a:r>
            <a:endParaRPr lang="zh-CN" altLang="en-US" sz="8800" b="1" dirty="0">
              <a:ln w="22225">
                <a:solidFill>
                  <a:schemeClr val="accent2"/>
                </a:solidFill>
                <a:prstDash val="solid"/>
              </a:ln>
              <a:solidFill>
                <a:srgbClr val="FF0000"/>
              </a:solidFill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36354A89-42A2-7D29-97BA-44851299156F}"/>
              </a:ext>
            </a:extLst>
          </p:cNvPr>
          <p:cNvSpPr/>
          <p:nvPr/>
        </p:nvSpPr>
        <p:spPr>
          <a:xfrm>
            <a:off x="206440" y="1572748"/>
            <a:ext cx="209550" cy="209550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24588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8ABE7B-0568-6003-E9B6-D2EFA67535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883FC341-2E48-404E-91B2-4BC1200BD8B8}"/>
              </a:ext>
            </a:extLst>
          </p:cNvPr>
          <p:cNvGrpSpPr/>
          <p:nvPr/>
        </p:nvGrpSpPr>
        <p:grpSpPr>
          <a:xfrm rot="-5400000">
            <a:off x="5897853" y="-6049639"/>
            <a:ext cx="405395" cy="12504672"/>
            <a:chOff x="0" y="0"/>
            <a:chExt cx="160156" cy="4940117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D77C69BC-1F73-9EBC-9AD6-F1D7069EF680}"/>
                </a:ext>
              </a:extLst>
            </p:cNvPr>
            <p:cNvSpPr/>
            <p:nvPr/>
          </p:nvSpPr>
          <p:spPr>
            <a:xfrm>
              <a:off x="0" y="0"/>
              <a:ext cx="160156" cy="4940117"/>
            </a:xfrm>
            <a:custGeom>
              <a:avLst/>
              <a:gdLst/>
              <a:ahLst/>
              <a:cxnLst/>
              <a:rect l="l" t="t" r="r" b="b"/>
              <a:pathLst>
                <a:path w="160156" h="4940117">
                  <a:moveTo>
                    <a:pt x="0" y="0"/>
                  </a:moveTo>
                  <a:lnTo>
                    <a:pt x="160156" y="0"/>
                  </a:lnTo>
                  <a:lnTo>
                    <a:pt x="160156" y="4940117"/>
                  </a:lnTo>
                  <a:lnTo>
                    <a:pt x="0" y="4940117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EF8E9C8C-8BDC-DAE2-D7F2-DDED9559A605}"/>
                </a:ext>
              </a:extLst>
            </p:cNvPr>
            <p:cNvSpPr txBox="1"/>
            <p:nvPr/>
          </p:nvSpPr>
          <p:spPr>
            <a:xfrm>
              <a:off x="0" y="-28575"/>
              <a:ext cx="160156" cy="4968692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sp>
        <p:nvSpPr>
          <p:cNvPr id="13" name="文本框 12">
            <a:extLst>
              <a:ext uri="{FF2B5EF4-FFF2-40B4-BE49-F238E27FC236}">
                <a16:creationId xmlns:a16="http://schemas.microsoft.com/office/drawing/2014/main" id="{6DBD0568-683B-7833-E647-EEC1EAA73685}"/>
              </a:ext>
            </a:extLst>
          </p:cNvPr>
          <p:cNvSpPr txBox="1"/>
          <p:nvPr/>
        </p:nvSpPr>
        <p:spPr>
          <a:xfrm>
            <a:off x="1149485" y="1326146"/>
            <a:ext cx="982980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知道了酸和碱</a:t>
            </a:r>
            <a:endParaRPr lang="en-US" altLang="zh-CN" sz="10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0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到底有多酸，有多碱</a:t>
            </a:r>
          </a:p>
        </p:txBody>
      </p:sp>
    </p:spTree>
    <p:extLst>
      <p:ext uri="{BB962C8B-B14F-4D97-AF65-F5344CB8AC3E}">
        <p14:creationId xmlns:p14="http://schemas.microsoft.com/office/powerpoint/2010/main" val="38635626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330C4A-E10D-C723-5246-D55407360D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E20BEA4A-742A-DF8E-007A-F690690CB985}"/>
              </a:ext>
            </a:extLst>
          </p:cNvPr>
          <p:cNvGrpSpPr/>
          <p:nvPr/>
        </p:nvGrpSpPr>
        <p:grpSpPr>
          <a:xfrm rot="-5400000">
            <a:off x="5897853" y="-6049639"/>
            <a:ext cx="405395" cy="12504672"/>
            <a:chOff x="0" y="0"/>
            <a:chExt cx="160156" cy="4940117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F2C96FF0-CF0E-1425-1132-09E824664F2F}"/>
                </a:ext>
              </a:extLst>
            </p:cNvPr>
            <p:cNvSpPr/>
            <p:nvPr/>
          </p:nvSpPr>
          <p:spPr>
            <a:xfrm>
              <a:off x="0" y="0"/>
              <a:ext cx="160156" cy="4940117"/>
            </a:xfrm>
            <a:custGeom>
              <a:avLst/>
              <a:gdLst/>
              <a:ahLst/>
              <a:cxnLst/>
              <a:rect l="l" t="t" r="r" b="b"/>
              <a:pathLst>
                <a:path w="160156" h="4940117">
                  <a:moveTo>
                    <a:pt x="0" y="0"/>
                  </a:moveTo>
                  <a:lnTo>
                    <a:pt x="160156" y="0"/>
                  </a:lnTo>
                  <a:lnTo>
                    <a:pt x="160156" y="4940117"/>
                  </a:lnTo>
                  <a:lnTo>
                    <a:pt x="0" y="4940117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B8788DDF-29E0-7E31-2EA1-7B1D3C0334F9}"/>
                </a:ext>
              </a:extLst>
            </p:cNvPr>
            <p:cNvSpPr txBox="1"/>
            <p:nvPr/>
          </p:nvSpPr>
          <p:spPr>
            <a:xfrm>
              <a:off x="0" y="-28575"/>
              <a:ext cx="160156" cy="4968692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sp>
        <p:nvSpPr>
          <p:cNvPr id="80" name="TextBox 9">
            <a:extLst>
              <a:ext uri="{FF2B5EF4-FFF2-40B4-BE49-F238E27FC236}">
                <a16:creationId xmlns:a16="http://schemas.microsoft.com/office/drawing/2014/main" id="{4016DC66-32B6-75BC-BDA4-6AF1E1F842C1}"/>
              </a:ext>
            </a:extLst>
          </p:cNvPr>
          <p:cNvSpPr txBox="1"/>
          <p:nvPr/>
        </p:nvSpPr>
        <p:spPr>
          <a:xfrm>
            <a:off x="284328" y="531153"/>
            <a:ext cx="2452521" cy="5304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501"/>
              </a:lnSpc>
              <a:spcBef>
                <a:spcPct val="0"/>
              </a:spcBef>
            </a:pPr>
            <a:r>
              <a:rPr lang="en-US" sz="3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nva Sans"/>
              </a:rPr>
              <a:t>3.</a:t>
            </a:r>
            <a:r>
              <a:rPr lang="zh-CN" altLang="en-US" sz="3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nva Sans"/>
              </a:rPr>
              <a:t>酸碱性定量</a:t>
            </a:r>
            <a:endParaRPr lang="en-US" sz="32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nva Sans"/>
              <a:sym typeface="Canva San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AA27CE2F-7B17-5880-912B-47DA8024C8CA}"/>
                  </a:ext>
                </a:extLst>
              </p:cNvPr>
              <p:cNvSpPr txBox="1"/>
              <p:nvPr/>
            </p:nvSpPr>
            <p:spPr>
              <a:xfrm>
                <a:off x="514350" y="1275459"/>
                <a:ext cx="655955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800" b="1" dirty="0"/>
                  <a:t>阿伦尼乌斯：水中电离出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b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altLang="zh-CN" sz="2800" b="1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endParaRPr lang="zh-CN" altLang="en-US" sz="2800" b="1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AA27CE2F-7B17-5880-912B-47DA8024C8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350" y="1275459"/>
                <a:ext cx="6559550" cy="523220"/>
              </a:xfrm>
              <a:prstGeom prst="rect">
                <a:avLst/>
              </a:prstGeom>
              <a:blipFill>
                <a:blip r:embed="rId2"/>
                <a:stretch>
                  <a:fillRect l="-1859" t="-11628" b="-313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9B054CF7-98BA-048E-7DA4-20443DB76EC2}"/>
                  </a:ext>
                </a:extLst>
              </p:cNvPr>
              <p:cNvSpPr txBox="1"/>
              <p:nvPr/>
            </p:nvSpPr>
            <p:spPr>
              <a:xfrm>
                <a:off x="5793337" y="1275459"/>
                <a:ext cx="655955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800" b="1" dirty="0"/>
                  <a:t>更多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b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altLang="zh-CN" sz="2800" b="1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r>
                  <a:rPr lang="zh-CN" altLang="en-US" sz="2800" b="1" dirty="0"/>
                  <a:t>，更酸</a:t>
                </a: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9B054CF7-98BA-048E-7DA4-20443DB76E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3337" y="1275459"/>
                <a:ext cx="6559550" cy="523220"/>
              </a:xfrm>
              <a:prstGeom prst="rect">
                <a:avLst/>
              </a:prstGeom>
              <a:blipFill>
                <a:blip r:embed="rId3"/>
                <a:stretch>
                  <a:fillRect l="-1859" t="-11628" b="-313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本框 7">
            <a:extLst>
              <a:ext uri="{FF2B5EF4-FFF2-40B4-BE49-F238E27FC236}">
                <a16:creationId xmlns:a16="http://schemas.microsoft.com/office/drawing/2014/main" id="{CAF0C96B-5D5F-7870-666C-121F14E0A9EB}"/>
              </a:ext>
            </a:extLst>
          </p:cNvPr>
          <p:cNvSpPr txBox="1"/>
          <p:nvPr/>
        </p:nvSpPr>
        <p:spPr>
          <a:xfrm>
            <a:off x="514350" y="1913221"/>
            <a:ext cx="41941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/>
              <a:t>强酸：水中完全电离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E6E3E0C-C2E7-9AEC-4CC8-EDC0EA3B1980}"/>
              </a:ext>
            </a:extLst>
          </p:cNvPr>
          <p:cNvSpPr txBox="1"/>
          <p:nvPr/>
        </p:nvSpPr>
        <p:spPr>
          <a:xfrm>
            <a:off x="514350" y="2550983"/>
            <a:ext cx="39338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/>
              <a:t>弱酸：水中不完全电离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E27D142B-6F62-2AD4-ACBF-836CB5884AB7}"/>
                  </a:ext>
                </a:extLst>
              </p:cNvPr>
              <p:cNvSpPr txBox="1"/>
              <p:nvPr/>
            </p:nvSpPr>
            <p:spPr>
              <a:xfrm>
                <a:off x="0" y="5824529"/>
                <a:ext cx="5956300" cy="10257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altLang="zh-CN" sz="2800" b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altLang="zh-CN" sz="2800" b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altLang="zh-CN" sz="2800" b="1">
                              <a:latin typeface="Cambria Math" panose="02040503050406030204" pitchFamily="18" charset="0"/>
                            </a:rPr>
                            <m:t>𝑒𝑞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CN" sz="28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8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altLang="zh-CN" sz="2800" b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sz="2800" b="1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</m:d>
                      <m:r>
                        <a:rPr lang="en-US" altLang="zh-CN" sz="2800" b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28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8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b="1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altLang="zh-CN" sz="2800" b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altLang="zh-CN" sz="28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800" b="1">
                                      <a:latin typeface="Cambria Math" panose="02040503050406030204" pitchFamily="18" charset="0"/>
                                    </a:rPr>
                                    <m:t>𝑂</m:t>
                                  </m:r>
                                </m:e>
                                <m:sup>
                                  <m:r>
                                    <a:rPr lang="en-US" altLang="zh-CN" sz="2800" b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</m:e>
                          </m:d>
                          <m:r>
                            <a:rPr lang="en-US" altLang="zh-CN" sz="2800" b="1">
                              <a:latin typeface="Cambria Math" panose="02040503050406030204" pitchFamily="18" charset="0"/>
                            </a:rPr>
                            <m:t>[</m:t>
                          </m:r>
                          <m:sSup>
                            <m:sSupPr>
                              <m:ctrlPr>
                                <a:rPr lang="en-US" altLang="zh-CN" sz="28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800" b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lang="en-US" altLang="zh-CN" sz="2800" b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  <m:r>
                            <a:rPr lang="en-US" altLang="zh-CN" sz="2800" b="1">
                              <a:latin typeface="Cambria Math" panose="02040503050406030204" pitchFamily="18" charset="0"/>
                            </a:rPr>
                            <m:t>]</m:t>
                          </m:r>
                        </m:num>
                        <m:den>
                          <m:r>
                            <a:rPr lang="en-US" altLang="zh-CN" sz="2800" b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altLang="zh-CN" sz="2800" b="1">
                              <a:latin typeface="Cambria Math" panose="02040503050406030204" pitchFamily="18" charset="0"/>
                            </a:rPr>
                            <m:t>𝐻𝐴</m:t>
                          </m:r>
                          <m:r>
                            <a:rPr lang="en-US" altLang="zh-CN" sz="2800" b="1">
                              <a:latin typeface="Cambria Math" panose="02040503050406030204" pitchFamily="18" charset="0"/>
                            </a:rPr>
                            <m:t>]</m:t>
                          </m:r>
                        </m:den>
                      </m:f>
                    </m:oMath>
                  </m:oMathPara>
                </a14:m>
                <a:endParaRPr lang="zh-CN" altLang="en-US" sz="2800" b="1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E27D142B-6F62-2AD4-ACBF-836CB5884A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824529"/>
                <a:ext cx="5956300" cy="102579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DB8B39AF-D527-4A83-533C-1655272FBD1B}"/>
                  </a:ext>
                </a:extLst>
              </p:cNvPr>
              <p:cNvSpPr txBox="1"/>
              <p:nvPr/>
            </p:nvSpPr>
            <p:spPr>
              <a:xfrm>
                <a:off x="5994400" y="6075816"/>
                <a:ext cx="313055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1">
                          <a:latin typeface="Cambria Math" panose="02040503050406030204" pitchFamily="18" charset="0"/>
                        </a:rPr>
                        <m:t>𝑝</m:t>
                      </m:r>
                      <m:sSub>
                        <m:sSubPr>
                          <m:ctrlPr>
                            <a:rPr lang="en-US" altLang="zh-CN" sz="2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altLang="zh-CN" sz="2800" b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altLang="zh-CN" sz="2800" b="1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US" altLang="zh-CN" sz="2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1">
                              <a:latin typeface="Cambria Math" panose="02040503050406030204" pitchFamily="18" charset="0"/>
                            </a:rPr>
                            <m:t>𝑙𝑜𝑔</m:t>
                          </m:r>
                        </m:e>
                        <m:sub>
                          <m:r>
                            <a:rPr lang="en-US" altLang="zh-CN" sz="2800" b="1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  <m:sSub>
                        <m:sSubPr>
                          <m:ctrlPr>
                            <a:rPr lang="en-US" altLang="zh-CN" sz="2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altLang="zh-CN" sz="2800" b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</m:oMath>
                  </m:oMathPara>
                </a14:m>
                <a:endParaRPr lang="zh-CN" altLang="en-US" sz="2800" b="1" dirty="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DB8B39AF-D527-4A83-533C-1655272FBD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4400" y="6075816"/>
                <a:ext cx="3130550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文本框 12">
            <a:extLst>
              <a:ext uri="{FF2B5EF4-FFF2-40B4-BE49-F238E27FC236}">
                <a16:creationId xmlns:a16="http://schemas.microsoft.com/office/drawing/2014/main" id="{379C2484-34F2-5F57-5C43-A868460779E4}"/>
              </a:ext>
            </a:extLst>
          </p:cNvPr>
          <p:cNvSpPr txBox="1"/>
          <p:nvPr/>
        </p:nvSpPr>
        <p:spPr>
          <a:xfrm>
            <a:off x="9073112" y="6075816"/>
            <a:ext cx="25082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/>
              <a:t>数量级取负数</a:t>
            </a:r>
          </a:p>
        </p:txBody>
      </p:sp>
      <p:sp>
        <p:nvSpPr>
          <p:cNvPr id="14" name="箭头: 右 13">
            <a:extLst>
              <a:ext uri="{FF2B5EF4-FFF2-40B4-BE49-F238E27FC236}">
                <a16:creationId xmlns:a16="http://schemas.microsoft.com/office/drawing/2014/main" id="{EBE771E1-5F2E-6C36-F34B-49992A4B3E61}"/>
              </a:ext>
            </a:extLst>
          </p:cNvPr>
          <p:cNvSpPr/>
          <p:nvPr/>
        </p:nvSpPr>
        <p:spPr>
          <a:xfrm>
            <a:off x="5200650" y="1356295"/>
            <a:ext cx="463550" cy="36154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6EEC4C85-CC6C-D016-7B26-21E58D7193C5}"/>
              </a:ext>
            </a:extLst>
          </p:cNvPr>
          <p:cNvSpPr/>
          <p:nvPr/>
        </p:nvSpPr>
        <p:spPr>
          <a:xfrm>
            <a:off x="322493" y="2070056"/>
            <a:ext cx="209550" cy="209550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b="1" dirty="0"/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36354A89-42A2-7D29-97BA-44851299156F}"/>
              </a:ext>
            </a:extLst>
          </p:cNvPr>
          <p:cNvSpPr/>
          <p:nvPr/>
        </p:nvSpPr>
        <p:spPr>
          <a:xfrm>
            <a:off x="322493" y="2725212"/>
            <a:ext cx="209550" cy="209550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97C247AD-96F9-E007-B19F-CADBE75B1BFC}"/>
              </a:ext>
            </a:extLst>
          </p:cNvPr>
          <p:cNvSpPr txBox="1"/>
          <p:nvPr/>
        </p:nvSpPr>
        <p:spPr>
          <a:xfrm>
            <a:off x="532043" y="3335143"/>
            <a:ext cx="65595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/>
              <a:t>碱与共轭酸比；酸与共轭碱比</a:t>
            </a: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792D3CCB-AC3A-C68E-F6A7-51A6C43766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41131" y="3972905"/>
            <a:ext cx="6182588" cy="1600423"/>
          </a:xfrm>
          <a:prstGeom prst="rect">
            <a:avLst/>
          </a:prstGeom>
        </p:spPr>
      </p:pic>
      <p:sp>
        <p:nvSpPr>
          <p:cNvPr id="20" name="椭圆 19">
            <a:extLst>
              <a:ext uri="{FF2B5EF4-FFF2-40B4-BE49-F238E27FC236}">
                <a16:creationId xmlns:a16="http://schemas.microsoft.com/office/drawing/2014/main" id="{FC3EAEFB-AB8D-4F9C-7EC9-D59D8792D2E4}"/>
              </a:ext>
            </a:extLst>
          </p:cNvPr>
          <p:cNvSpPr/>
          <p:nvPr/>
        </p:nvSpPr>
        <p:spPr>
          <a:xfrm>
            <a:off x="322493" y="6270135"/>
            <a:ext cx="209550" cy="209550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4347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8E5E63-D0DA-4A46-D33B-461338F9D5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8F15C33F-B190-590F-D729-9037F9342FA2}"/>
              </a:ext>
            </a:extLst>
          </p:cNvPr>
          <p:cNvGrpSpPr/>
          <p:nvPr/>
        </p:nvGrpSpPr>
        <p:grpSpPr>
          <a:xfrm rot="-5400000">
            <a:off x="5897853" y="-6049639"/>
            <a:ext cx="405395" cy="12504672"/>
            <a:chOff x="0" y="0"/>
            <a:chExt cx="160156" cy="4940117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2D15D037-AAB4-3EF1-3D27-026DCDB6ACE0}"/>
                </a:ext>
              </a:extLst>
            </p:cNvPr>
            <p:cNvSpPr/>
            <p:nvPr/>
          </p:nvSpPr>
          <p:spPr>
            <a:xfrm>
              <a:off x="0" y="0"/>
              <a:ext cx="160156" cy="4940117"/>
            </a:xfrm>
            <a:custGeom>
              <a:avLst/>
              <a:gdLst/>
              <a:ahLst/>
              <a:cxnLst/>
              <a:rect l="l" t="t" r="r" b="b"/>
              <a:pathLst>
                <a:path w="160156" h="4940117">
                  <a:moveTo>
                    <a:pt x="0" y="0"/>
                  </a:moveTo>
                  <a:lnTo>
                    <a:pt x="160156" y="0"/>
                  </a:lnTo>
                  <a:lnTo>
                    <a:pt x="160156" y="4940117"/>
                  </a:lnTo>
                  <a:lnTo>
                    <a:pt x="0" y="4940117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F5FC1BDA-701D-40F2-435A-107AFC2CA9EC}"/>
                </a:ext>
              </a:extLst>
            </p:cNvPr>
            <p:cNvSpPr txBox="1"/>
            <p:nvPr/>
          </p:nvSpPr>
          <p:spPr>
            <a:xfrm>
              <a:off x="0" y="-28575"/>
              <a:ext cx="160156" cy="4968692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sp>
        <p:nvSpPr>
          <p:cNvPr id="13" name="文本框 12">
            <a:extLst>
              <a:ext uri="{FF2B5EF4-FFF2-40B4-BE49-F238E27FC236}">
                <a16:creationId xmlns:a16="http://schemas.microsoft.com/office/drawing/2014/main" id="{1B17DFCB-44A8-A60D-5CF6-F54FF930608B}"/>
              </a:ext>
            </a:extLst>
          </p:cNvPr>
          <p:cNvSpPr txBox="1"/>
          <p:nvPr/>
        </p:nvSpPr>
        <p:spPr>
          <a:xfrm>
            <a:off x="1149485" y="1326146"/>
            <a:ext cx="982980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没有反应，怎么判断一个物质更容易是酸还是碱</a:t>
            </a:r>
          </a:p>
        </p:txBody>
      </p:sp>
    </p:spTree>
    <p:extLst>
      <p:ext uri="{BB962C8B-B14F-4D97-AF65-F5344CB8AC3E}">
        <p14:creationId xmlns:p14="http://schemas.microsoft.com/office/powerpoint/2010/main" val="14505540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FF0BC2-EA7D-6079-EC58-955101B341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ECD0150F-2528-CBAA-B5BE-2438A8FEFA3B}"/>
              </a:ext>
            </a:extLst>
          </p:cNvPr>
          <p:cNvGrpSpPr/>
          <p:nvPr/>
        </p:nvGrpSpPr>
        <p:grpSpPr>
          <a:xfrm rot="-5400000">
            <a:off x="5897853" y="-6049639"/>
            <a:ext cx="405395" cy="12504672"/>
            <a:chOff x="0" y="0"/>
            <a:chExt cx="160156" cy="4940117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3D693C1C-5063-A2B2-AE8D-549104F1EF04}"/>
                </a:ext>
              </a:extLst>
            </p:cNvPr>
            <p:cNvSpPr/>
            <p:nvPr/>
          </p:nvSpPr>
          <p:spPr>
            <a:xfrm>
              <a:off x="0" y="0"/>
              <a:ext cx="160156" cy="4940117"/>
            </a:xfrm>
            <a:custGeom>
              <a:avLst/>
              <a:gdLst/>
              <a:ahLst/>
              <a:cxnLst/>
              <a:rect l="l" t="t" r="r" b="b"/>
              <a:pathLst>
                <a:path w="160156" h="4940117">
                  <a:moveTo>
                    <a:pt x="0" y="0"/>
                  </a:moveTo>
                  <a:lnTo>
                    <a:pt x="160156" y="0"/>
                  </a:lnTo>
                  <a:lnTo>
                    <a:pt x="160156" y="4940117"/>
                  </a:lnTo>
                  <a:lnTo>
                    <a:pt x="0" y="4940117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F4B712F3-564C-8DB8-8E22-FB0C7F1BCB03}"/>
                </a:ext>
              </a:extLst>
            </p:cNvPr>
            <p:cNvSpPr txBox="1"/>
            <p:nvPr/>
          </p:nvSpPr>
          <p:spPr>
            <a:xfrm>
              <a:off x="0" y="-28575"/>
              <a:ext cx="160156" cy="4968692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sp>
        <p:nvSpPr>
          <p:cNvPr id="80" name="TextBox 9">
            <a:extLst>
              <a:ext uri="{FF2B5EF4-FFF2-40B4-BE49-F238E27FC236}">
                <a16:creationId xmlns:a16="http://schemas.microsoft.com/office/drawing/2014/main" id="{8CFFB2E1-B09B-6E01-F37B-FA7A597F34DF}"/>
              </a:ext>
            </a:extLst>
          </p:cNvPr>
          <p:cNvSpPr txBox="1"/>
          <p:nvPr/>
        </p:nvSpPr>
        <p:spPr>
          <a:xfrm>
            <a:off x="284328" y="531153"/>
            <a:ext cx="3220872" cy="5304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501"/>
              </a:lnSpc>
              <a:spcBef>
                <a:spcPct val="0"/>
              </a:spcBef>
            </a:pPr>
            <a:r>
              <a:rPr lang="en-US" sz="3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nva Sans"/>
              </a:rPr>
              <a:t>4.</a:t>
            </a:r>
            <a:r>
              <a:rPr lang="zh-CN" altLang="en-US" sz="3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nva Sans"/>
              </a:rPr>
              <a:t>结构推测酸碱性</a:t>
            </a:r>
            <a:endParaRPr lang="en-US" sz="32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nva Sans"/>
              <a:sym typeface="Canva San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8DB1C77-5C04-6B24-01AC-0F3DF6094F8A}"/>
              </a:ext>
            </a:extLst>
          </p:cNvPr>
          <p:cNvSpPr txBox="1"/>
          <p:nvPr/>
        </p:nvSpPr>
        <p:spPr>
          <a:xfrm>
            <a:off x="469900" y="1187377"/>
            <a:ext cx="65595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FF0000"/>
                </a:solidFill>
              </a:rPr>
              <a:t>关注电子云分布</a:t>
            </a:r>
            <a:r>
              <a:rPr lang="en-US" altLang="zh-CN" sz="2800" b="1" dirty="0">
                <a:solidFill>
                  <a:srgbClr val="FF0000"/>
                </a:solidFill>
              </a:rPr>
              <a:t>,</a:t>
            </a:r>
            <a:r>
              <a:rPr lang="zh-CN" altLang="en-US" sz="2800" b="1" dirty="0">
                <a:solidFill>
                  <a:srgbClr val="FF0000"/>
                </a:solidFill>
              </a:rPr>
              <a:t>越稀越易断，越酸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E2C7503-2EF3-6B7E-42CB-F8495567F962}"/>
              </a:ext>
            </a:extLst>
          </p:cNvPr>
          <p:cNvSpPr txBox="1"/>
          <p:nvPr/>
        </p:nvSpPr>
        <p:spPr>
          <a:xfrm>
            <a:off x="469900" y="1891193"/>
            <a:ext cx="65595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/>
              <a:t>1.</a:t>
            </a:r>
            <a:r>
              <a:rPr lang="zh-CN" altLang="en-US" sz="2800" b="1" dirty="0"/>
              <a:t>电负性越大的原子，越吸引电子云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933355CB-EF74-9835-CBE2-355BBDA3C4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1083" y="585991"/>
            <a:ext cx="5193927" cy="2995696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62EA6A43-3055-82A1-AD84-693564C00B8B}"/>
              </a:ext>
            </a:extLst>
          </p:cNvPr>
          <p:cNvSpPr txBox="1"/>
          <p:nvPr/>
        </p:nvSpPr>
        <p:spPr>
          <a:xfrm>
            <a:off x="469900" y="2492579"/>
            <a:ext cx="65595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/>
              <a:t>2.</a:t>
            </a:r>
            <a:r>
              <a:rPr lang="zh-CN" altLang="en-US" sz="2800" b="1" dirty="0"/>
              <a:t>电负性较小的原子，推电子云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C3E575A-4CA6-7EDB-51A6-50444345C2C2}"/>
              </a:ext>
            </a:extLst>
          </p:cNvPr>
          <p:cNvSpPr txBox="1"/>
          <p:nvPr/>
        </p:nvSpPr>
        <p:spPr>
          <a:xfrm>
            <a:off x="469900" y="3097550"/>
            <a:ext cx="65595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/>
              <a:t>3.</a:t>
            </a:r>
            <a:r>
              <a:rPr lang="zh-CN" altLang="en-US" sz="2800" b="1" dirty="0"/>
              <a:t>共振、诱导等，不必管它们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86BCC0AC-5D56-6BC8-D0BC-CD742C1AAF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900" y="3970233"/>
            <a:ext cx="9626600" cy="1996534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682ED56E-408E-2A49-C90B-D012C7A95992}"/>
              </a:ext>
            </a:extLst>
          </p:cNvPr>
          <p:cNvSpPr txBox="1"/>
          <p:nvPr/>
        </p:nvSpPr>
        <p:spPr>
          <a:xfrm>
            <a:off x="9861550" y="6272009"/>
            <a:ext cx="25717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/>
              <a:t>Ans:  2&gt;1&gt;3</a:t>
            </a:r>
            <a:endParaRPr lang="zh-CN" altLang="en-US" sz="2800" b="1" dirty="0"/>
          </a:p>
        </p:txBody>
      </p: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1B24692C-D2C5-78E3-A741-493F078496A5}"/>
              </a:ext>
            </a:extLst>
          </p:cNvPr>
          <p:cNvCxnSpPr/>
          <p:nvPr/>
        </p:nvCxnSpPr>
        <p:spPr>
          <a:xfrm flipH="1">
            <a:off x="4794250" y="5486400"/>
            <a:ext cx="338824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8FE5FBDA-D741-1332-A742-AD34D6F40210}"/>
              </a:ext>
            </a:extLst>
          </p:cNvPr>
          <p:cNvCxnSpPr/>
          <p:nvPr/>
        </p:nvCxnSpPr>
        <p:spPr>
          <a:xfrm flipH="1">
            <a:off x="4817612" y="5029200"/>
            <a:ext cx="338824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26F5B6E6-3428-2E4C-5EFD-6D1782209F2D}"/>
              </a:ext>
            </a:extLst>
          </p:cNvPr>
          <p:cNvCxnSpPr>
            <a:cxnSpLocks/>
          </p:cNvCxnSpPr>
          <p:nvPr/>
        </p:nvCxnSpPr>
        <p:spPr>
          <a:xfrm>
            <a:off x="4383774" y="5473700"/>
            <a:ext cx="34062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D03C807C-FCBB-AE2F-40DA-FD741BF7F9F0}"/>
              </a:ext>
            </a:extLst>
          </p:cNvPr>
          <p:cNvCxnSpPr>
            <a:cxnSpLocks/>
          </p:cNvCxnSpPr>
          <p:nvPr/>
        </p:nvCxnSpPr>
        <p:spPr>
          <a:xfrm>
            <a:off x="4383774" y="5029200"/>
            <a:ext cx="34062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8C0D499A-AFEE-1468-A4A7-15039AC57EE2}"/>
              </a:ext>
            </a:extLst>
          </p:cNvPr>
          <p:cNvCxnSpPr/>
          <p:nvPr/>
        </p:nvCxnSpPr>
        <p:spPr>
          <a:xfrm flipH="1">
            <a:off x="7192512" y="5029200"/>
            <a:ext cx="338824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DF20333B-452B-9BAB-A6A7-294C10EBD001}"/>
              </a:ext>
            </a:extLst>
          </p:cNvPr>
          <p:cNvCxnSpPr/>
          <p:nvPr/>
        </p:nvCxnSpPr>
        <p:spPr>
          <a:xfrm flipH="1">
            <a:off x="7207486" y="5505450"/>
            <a:ext cx="338824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F9BD3CC2-5187-6715-E1D0-ECC35B2EAEBC}"/>
              </a:ext>
            </a:extLst>
          </p:cNvPr>
          <p:cNvCxnSpPr>
            <a:cxnSpLocks/>
          </p:cNvCxnSpPr>
          <p:nvPr/>
        </p:nvCxnSpPr>
        <p:spPr>
          <a:xfrm>
            <a:off x="6708110" y="5029200"/>
            <a:ext cx="38484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C98599A3-C593-5199-413F-52407BD4C396}"/>
              </a:ext>
            </a:extLst>
          </p:cNvPr>
          <p:cNvCxnSpPr>
            <a:cxnSpLocks/>
          </p:cNvCxnSpPr>
          <p:nvPr/>
        </p:nvCxnSpPr>
        <p:spPr>
          <a:xfrm>
            <a:off x="6708110" y="5505450"/>
            <a:ext cx="38484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583C7B94-5866-E36C-0B24-0373E4540C55}"/>
              </a:ext>
            </a:extLst>
          </p:cNvPr>
          <p:cNvCxnSpPr>
            <a:cxnSpLocks/>
          </p:cNvCxnSpPr>
          <p:nvPr/>
        </p:nvCxnSpPr>
        <p:spPr>
          <a:xfrm>
            <a:off x="9449656" y="5099825"/>
            <a:ext cx="349478" cy="0"/>
          </a:xfrm>
          <a:prstGeom prst="straightConnector1">
            <a:avLst/>
          </a:prstGeom>
          <a:ln w="31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4D91F5C5-34FF-DF8F-B388-60E0AEA0810F}"/>
              </a:ext>
            </a:extLst>
          </p:cNvPr>
          <p:cNvCxnSpPr>
            <a:cxnSpLocks/>
          </p:cNvCxnSpPr>
          <p:nvPr/>
        </p:nvCxnSpPr>
        <p:spPr>
          <a:xfrm>
            <a:off x="9449656" y="5363737"/>
            <a:ext cx="349478" cy="0"/>
          </a:xfrm>
          <a:prstGeom prst="straightConnector1">
            <a:avLst/>
          </a:prstGeom>
          <a:ln w="31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BD38CA62-DB09-BAE8-4A6E-BB35066FD573}"/>
              </a:ext>
            </a:extLst>
          </p:cNvPr>
          <p:cNvCxnSpPr>
            <a:cxnSpLocks/>
          </p:cNvCxnSpPr>
          <p:nvPr/>
        </p:nvCxnSpPr>
        <p:spPr>
          <a:xfrm flipH="1">
            <a:off x="9017619" y="5099825"/>
            <a:ext cx="361413" cy="0"/>
          </a:xfrm>
          <a:prstGeom prst="straightConnector1">
            <a:avLst/>
          </a:prstGeom>
          <a:ln w="31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F74DA270-5CAA-9FF3-DC45-BF112512265B}"/>
              </a:ext>
            </a:extLst>
          </p:cNvPr>
          <p:cNvCxnSpPr>
            <a:cxnSpLocks/>
          </p:cNvCxnSpPr>
          <p:nvPr/>
        </p:nvCxnSpPr>
        <p:spPr>
          <a:xfrm flipH="1">
            <a:off x="9017619" y="5363737"/>
            <a:ext cx="361413" cy="0"/>
          </a:xfrm>
          <a:prstGeom prst="straightConnector1">
            <a:avLst/>
          </a:prstGeom>
          <a:ln w="31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>
            <a:extLst>
              <a:ext uri="{FF2B5EF4-FFF2-40B4-BE49-F238E27FC236}">
                <a16:creationId xmlns:a16="http://schemas.microsoft.com/office/drawing/2014/main" id="{9D67ABB1-09C5-4146-ACE4-8AC6EE5D114E}"/>
              </a:ext>
            </a:extLst>
          </p:cNvPr>
          <p:cNvSpPr txBox="1"/>
          <p:nvPr/>
        </p:nvSpPr>
        <p:spPr>
          <a:xfrm>
            <a:off x="4854640" y="4383218"/>
            <a:ext cx="2482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吸走</a:t>
            </a:r>
            <a:r>
              <a:rPr lang="en-US" altLang="zh-CN" b="1" dirty="0">
                <a:solidFill>
                  <a:srgbClr val="FF0000"/>
                </a:solidFill>
              </a:rPr>
              <a:t>H</a:t>
            </a:r>
            <a:r>
              <a:rPr lang="zh-CN" altLang="en-US" b="1" dirty="0">
                <a:solidFill>
                  <a:srgbClr val="FF0000"/>
                </a:solidFill>
              </a:rPr>
              <a:t>的电子云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6F384536-A934-A36B-3375-B871F9BC8038}"/>
              </a:ext>
            </a:extLst>
          </p:cNvPr>
          <p:cNvSpPr txBox="1"/>
          <p:nvPr/>
        </p:nvSpPr>
        <p:spPr>
          <a:xfrm>
            <a:off x="6775291" y="5594261"/>
            <a:ext cx="2482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吸走很多</a:t>
            </a:r>
            <a:r>
              <a:rPr lang="en-US" altLang="zh-CN" b="1" dirty="0">
                <a:solidFill>
                  <a:srgbClr val="FF0000"/>
                </a:solidFill>
              </a:rPr>
              <a:t>H</a:t>
            </a:r>
            <a:r>
              <a:rPr lang="zh-CN" altLang="en-US" b="1" dirty="0">
                <a:solidFill>
                  <a:srgbClr val="FF0000"/>
                </a:solidFill>
              </a:rPr>
              <a:t>的电子云</a:t>
            </a:r>
          </a:p>
        </p:txBody>
      </p:sp>
      <p:sp>
        <p:nvSpPr>
          <p:cNvPr id="30" name="文本框 27">
            <a:extLst>
              <a:ext uri="{FF2B5EF4-FFF2-40B4-BE49-F238E27FC236}">
                <a16:creationId xmlns:a16="http://schemas.microsoft.com/office/drawing/2014/main" id="{9D67ABB1-09C5-4146-ACE4-8AC6EE5D114E}"/>
              </a:ext>
            </a:extLst>
          </p:cNvPr>
          <p:cNvSpPr txBox="1"/>
          <p:nvPr/>
        </p:nvSpPr>
        <p:spPr>
          <a:xfrm>
            <a:off x="8281782" y="4298610"/>
            <a:ext cx="2482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 dirty="0">
                <a:solidFill>
                  <a:srgbClr val="FF0000"/>
                </a:solidFill>
              </a:rPr>
              <a:t>推给</a:t>
            </a:r>
            <a:r>
              <a:rPr lang="en-US" altLang="zh-CN" b="1" dirty="0">
                <a:solidFill>
                  <a:srgbClr val="FF0000"/>
                </a:solidFill>
              </a:rPr>
              <a:t>H</a:t>
            </a:r>
            <a:r>
              <a:rPr lang="zh-CN" altLang="en-US" b="1" dirty="0">
                <a:solidFill>
                  <a:srgbClr val="FF0000"/>
                </a:solidFill>
              </a:rPr>
              <a:t>电子云</a:t>
            </a:r>
          </a:p>
        </p:txBody>
      </p:sp>
    </p:spTree>
    <p:extLst>
      <p:ext uri="{BB962C8B-B14F-4D97-AF65-F5344CB8AC3E}">
        <p14:creationId xmlns:p14="http://schemas.microsoft.com/office/powerpoint/2010/main" val="24322592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F4BE30-DA01-C041-C5FC-459AC1ACA8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45E37999-CD34-95DA-127B-C81116DD7745}"/>
              </a:ext>
            </a:extLst>
          </p:cNvPr>
          <p:cNvGrpSpPr/>
          <p:nvPr/>
        </p:nvGrpSpPr>
        <p:grpSpPr>
          <a:xfrm rot="-5400000">
            <a:off x="5897853" y="-6049639"/>
            <a:ext cx="405395" cy="12504672"/>
            <a:chOff x="0" y="0"/>
            <a:chExt cx="160156" cy="4940117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8953991F-9B5E-02B8-C896-15E83B7641B3}"/>
                </a:ext>
              </a:extLst>
            </p:cNvPr>
            <p:cNvSpPr/>
            <p:nvPr/>
          </p:nvSpPr>
          <p:spPr>
            <a:xfrm>
              <a:off x="0" y="0"/>
              <a:ext cx="160156" cy="4940117"/>
            </a:xfrm>
            <a:custGeom>
              <a:avLst/>
              <a:gdLst/>
              <a:ahLst/>
              <a:cxnLst/>
              <a:rect l="l" t="t" r="r" b="b"/>
              <a:pathLst>
                <a:path w="160156" h="4940117">
                  <a:moveTo>
                    <a:pt x="0" y="0"/>
                  </a:moveTo>
                  <a:lnTo>
                    <a:pt x="160156" y="0"/>
                  </a:lnTo>
                  <a:lnTo>
                    <a:pt x="160156" y="4940117"/>
                  </a:lnTo>
                  <a:lnTo>
                    <a:pt x="0" y="4940117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FF40F921-AB1B-A2DC-BDC0-AE3F73590270}"/>
                </a:ext>
              </a:extLst>
            </p:cNvPr>
            <p:cNvSpPr txBox="1"/>
            <p:nvPr/>
          </p:nvSpPr>
          <p:spPr>
            <a:xfrm>
              <a:off x="0" y="-28575"/>
              <a:ext cx="160156" cy="4968692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sp>
        <p:nvSpPr>
          <p:cNvPr id="13" name="文本框 12">
            <a:extLst>
              <a:ext uri="{FF2B5EF4-FFF2-40B4-BE49-F238E27FC236}">
                <a16:creationId xmlns:a16="http://schemas.microsoft.com/office/drawing/2014/main" id="{F643A225-39B5-E25D-3DA4-53E4EE6FA70D}"/>
              </a:ext>
            </a:extLst>
          </p:cNvPr>
          <p:cNvSpPr txBox="1"/>
          <p:nvPr/>
        </p:nvSpPr>
        <p:spPr>
          <a:xfrm>
            <a:off x="2228849" y="1326146"/>
            <a:ext cx="875043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来一些练习吧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8D1E0AC-0714-B70D-0B34-904A302993F0}"/>
              </a:ext>
            </a:extLst>
          </p:cNvPr>
          <p:cNvSpPr txBox="1"/>
          <p:nvPr/>
        </p:nvSpPr>
        <p:spPr>
          <a:xfrm>
            <a:off x="2228848" y="3136900"/>
            <a:ext cx="8750435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会得到一些有用的小结论</a:t>
            </a:r>
          </a:p>
        </p:txBody>
      </p:sp>
    </p:spTree>
    <p:extLst>
      <p:ext uri="{BB962C8B-B14F-4D97-AF65-F5344CB8AC3E}">
        <p14:creationId xmlns:p14="http://schemas.microsoft.com/office/powerpoint/2010/main" val="10417029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2BB7A7-C7FF-9D05-0930-83289C073A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674709D1-F18A-A9B8-0723-25C84F6D8F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522" y="120650"/>
            <a:ext cx="10399132" cy="681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3636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76E5D0-47A5-FE13-B2AA-DE46681265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570FC20F-C736-3531-4390-1602E10955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11" y="889001"/>
            <a:ext cx="12024778" cy="405765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0C14FA78-41E5-9EC1-F86F-B0783A8406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8394517" y="5706928"/>
            <a:ext cx="3639132" cy="1059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6634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BA16B4-6F82-8C3C-945F-B3250558D3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05885EA9-6E24-FB27-3D83-3D32B86810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116" y="780097"/>
            <a:ext cx="11911768" cy="5297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7151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6A25E9-367C-89A8-FF06-6A2FC7A840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66CA67F0-37E8-5228-2AF0-0392A078EA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327" y="-9943"/>
            <a:ext cx="5255723" cy="684416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34DFA311-B0FF-302A-DFEA-CB0CDF5D70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9750" y="-8335"/>
            <a:ext cx="4536154" cy="6836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0408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107F3B-93A4-B586-E82D-5EDFAE5D5D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7F90AD23-0E53-7FA5-34A6-A59283EC438A}"/>
              </a:ext>
            </a:extLst>
          </p:cNvPr>
          <p:cNvGrpSpPr/>
          <p:nvPr/>
        </p:nvGrpSpPr>
        <p:grpSpPr>
          <a:xfrm>
            <a:off x="-4464172" y="-1137600"/>
            <a:ext cx="7848844" cy="9133201"/>
            <a:chOff x="0" y="0"/>
            <a:chExt cx="698500" cy="81280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4D867B89-5207-953E-2990-64B161730D67}"/>
                </a:ext>
              </a:extLst>
            </p:cNvPr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1670349E-BC6D-EC1B-0F2E-6E9ADDDD2731}"/>
                </a:ext>
              </a:extLst>
            </p:cNvPr>
            <p:cNvSpPr txBox="1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2240"/>
                </a:lnSpc>
              </a:pPr>
              <a:endParaRPr sz="1200"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76AE9057-4BA1-B290-300D-B970249D3855}"/>
              </a:ext>
            </a:extLst>
          </p:cNvPr>
          <p:cNvGrpSpPr/>
          <p:nvPr/>
        </p:nvGrpSpPr>
        <p:grpSpPr>
          <a:xfrm>
            <a:off x="11864346" y="-564926"/>
            <a:ext cx="2822911" cy="3284843"/>
            <a:chOff x="0" y="0"/>
            <a:chExt cx="698500" cy="81280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93A70CFD-C91E-3896-FA43-9BD6588B55B8}"/>
                </a:ext>
              </a:extLst>
            </p:cNvPr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507F2546-D897-D8E2-6411-F3FAE87BFE7B}"/>
                </a:ext>
              </a:extLst>
            </p:cNvPr>
            <p:cNvSpPr txBox="1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2240"/>
                </a:lnSpc>
              </a:pPr>
              <a:endParaRPr sz="1200"/>
            </a:p>
          </p:txBody>
        </p:sp>
      </p:grpSp>
      <p:sp>
        <p:nvSpPr>
          <p:cNvPr id="8" name="TextBox 8">
            <a:extLst>
              <a:ext uri="{FF2B5EF4-FFF2-40B4-BE49-F238E27FC236}">
                <a16:creationId xmlns:a16="http://schemas.microsoft.com/office/drawing/2014/main" id="{8FC4B2B2-11D1-83B7-731C-C235A4EB743C}"/>
              </a:ext>
            </a:extLst>
          </p:cNvPr>
          <p:cNvSpPr txBox="1"/>
          <p:nvPr/>
        </p:nvSpPr>
        <p:spPr>
          <a:xfrm>
            <a:off x="1334290" y="2885017"/>
            <a:ext cx="1612110" cy="11926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334"/>
              </a:lnSpc>
            </a:pPr>
            <a:r>
              <a:rPr lang="en-US" sz="9334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Georgia Pro Condensed Bold"/>
                <a:sym typeface="Georgia Pro Condensed Bold"/>
              </a:rPr>
              <a:t>02</a:t>
            </a:r>
          </a:p>
        </p:txBody>
      </p:sp>
      <p:sp>
        <p:nvSpPr>
          <p:cNvPr id="9" name="AutoShape 9">
            <a:extLst>
              <a:ext uri="{FF2B5EF4-FFF2-40B4-BE49-F238E27FC236}">
                <a16:creationId xmlns:a16="http://schemas.microsoft.com/office/drawing/2014/main" id="{94534518-D5AB-8B16-487F-9C2F52ADF9B8}"/>
              </a:ext>
            </a:extLst>
          </p:cNvPr>
          <p:cNvSpPr/>
          <p:nvPr/>
        </p:nvSpPr>
        <p:spPr>
          <a:xfrm>
            <a:off x="5498826" y="6169025"/>
            <a:ext cx="4410468" cy="0"/>
          </a:xfrm>
          <a:prstGeom prst="line">
            <a:avLst/>
          </a:prstGeom>
          <a:ln w="9525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AC24E3AE-8D1C-71D3-88CD-96221D7BBBD5}"/>
              </a:ext>
            </a:extLst>
          </p:cNvPr>
          <p:cNvSpPr txBox="1"/>
          <p:nvPr/>
        </p:nvSpPr>
        <p:spPr>
          <a:xfrm>
            <a:off x="2455401" y="3622344"/>
            <a:ext cx="10820400" cy="4409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3734" b="1" i="1" spc="-82" dirty="0">
                <a:solidFill>
                  <a:srgbClr val="047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Futura Ultra-Bold Italics"/>
                <a:sym typeface="Futura Ultra-Bold Italics"/>
              </a:rPr>
              <a:t>ACIDS &amp; BASES </a:t>
            </a: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7748446F-4721-2771-ECC4-1DCCFE585A29}"/>
              </a:ext>
            </a:extLst>
          </p:cNvPr>
          <p:cNvSpPr txBox="1"/>
          <p:nvPr/>
        </p:nvSpPr>
        <p:spPr>
          <a:xfrm>
            <a:off x="2350699" y="2343678"/>
            <a:ext cx="10820400" cy="12112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344"/>
              </a:lnSpc>
            </a:pPr>
            <a:r>
              <a:rPr lang="zh-CN" altLang="en-US" sz="10383" b="1" i="1" spc="-228" dirty="0">
                <a:solidFill>
                  <a:srgbClr val="004AA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Futura Ultra-Bold Italics"/>
                <a:sym typeface="Futura Ultra-Bold Italics"/>
              </a:rPr>
              <a:t>酸碱理论</a:t>
            </a:r>
          </a:p>
        </p:txBody>
      </p:sp>
    </p:spTree>
    <p:extLst>
      <p:ext uri="{BB962C8B-B14F-4D97-AF65-F5344CB8AC3E}">
        <p14:creationId xmlns:p14="http://schemas.microsoft.com/office/powerpoint/2010/main" val="266296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B8ABA7-AAB1-A56D-E5A4-FC43C5456E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B56A6A12-3E16-907A-6993-DF80429711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9180" y="89452"/>
            <a:ext cx="7993639" cy="6679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0128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1C7C48-48F6-C121-7D9E-C024D93D4D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8228E0B2-D959-11C6-AA5F-D6A2582098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44" y="20666"/>
            <a:ext cx="5325906" cy="6819094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70E5A8B5-DFDF-D619-8D97-681313312C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1495" y="20666"/>
            <a:ext cx="3868601" cy="3535334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D7B0D7D1-EBA6-8A43-0DCD-60A73753FF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1494" y="3573359"/>
            <a:ext cx="3950406" cy="3249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5285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8EDBE9-7941-BC30-8CB5-DB8149C6B2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>
            <a:extLst>
              <a:ext uri="{FF2B5EF4-FFF2-40B4-BE49-F238E27FC236}">
                <a16:creationId xmlns:a16="http://schemas.microsoft.com/office/drawing/2014/main" id="{B03B7307-DC00-9DE7-4544-DC73322C24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39" y="51380"/>
            <a:ext cx="6778210" cy="2545769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77732F52-575D-8E0C-F397-705D97AD2E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39" y="2771862"/>
            <a:ext cx="6784311" cy="4034757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42C3CF9B-D408-6742-FA10-5928B8C65B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0181" y="40989"/>
            <a:ext cx="4907180" cy="6776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013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2ADC8A-3F39-D03C-2CE2-AA36456EEA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>
            <a:extLst>
              <a:ext uri="{FF2B5EF4-FFF2-40B4-BE49-F238E27FC236}">
                <a16:creationId xmlns:a16="http://schemas.microsoft.com/office/drawing/2014/main" id="{6B291316-83DE-CCB1-217B-9EABE3342C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8916" y="76382"/>
            <a:ext cx="5909584" cy="6705235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5F6CB5AF-65B6-28E2-5071-188EDC3B22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" y="82731"/>
            <a:ext cx="6099960" cy="4527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5755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D2D8BA-C58C-EE9E-449A-C34BB6005B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FDAD3730-082B-F7E3-9AC5-91211CB181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036" y="146050"/>
            <a:ext cx="9879580" cy="4839369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B68E87F-5CE8-A820-A009-809B127427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276" y="4540250"/>
            <a:ext cx="10086340" cy="2171700"/>
          </a:xfrm>
          <a:prstGeom prst="rect">
            <a:avLst/>
          </a:prstGeom>
        </p:spPr>
      </p:pic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F53265C6-DC11-FBB7-C638-74B2A97858C4}"/>
              </a:ext>
            </a:extLst>
          </p:cNvPr>
          <p:cNvCxnSpPr/>
          <p:nvPr/>
        </p:nvCxnSpPr>
        <p:spPr>
          <a:xfrm>
            <a:off x="431800" y="4540250"/>
            <a:ext cx="11379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44034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2CDFAA-9116-B9EF-A18F-DCED6BA463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6FD421E6-6023-77FB-0D4A-2901B7F6EB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6096000" cy="2624766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448BEF03-1BCF-5BEA-2BE5-C93E2938F9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950" y="3822700"/>
            <a:ext cx="10507744" cy="3035299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59B21A56-B391-82C5-BA67-0F313181C3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0"/>
            <a:ext cx="6082527" cy="382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6694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46C966-91C3-2400-4F42-43701CEDF1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AA4685A3-E727-74B6-9E84-75E2FA7219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3454" y="0"/>
            <a:ext cx="6206635" cy="38354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4745550E-BE18-B007-EE0F-47F5214480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3454" y="3968750"/>
            <a:ext cx="6197910" cy="22860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9DA211F-C602-BB00-B013-064596F236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874416" cy="6840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7331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B5AE77-3144-D533-E573-7F147F3A5A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EEF01F2C-40E4-220B-F44F-A8538256AB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16" y="491831"/>
            <a:ext cx="11881534" cy="5108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1751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0CDAE5-5A25-9675-95AF-A534992E81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128E4C63-7344-956C-56DF-C3C7FC08DA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957788" cy="364049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D0B22482-2416-A379-AF96-B9D7E11E42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4279" y="-1"/>
            <a:ext cx="6065855" cy="515399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056BD6C1-8E5C-6C51-D6F8-ACFF8DFA20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4280" y="5153995"/>
            <a:ext cx="5946745" cy="167446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77DD8705-B499-B624-6AC2-6699795C07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" y="3640490"/>
            <a:ext cx="5952443" cy="3027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1725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2029CC-099D-9A6E-6218-8884369AD9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A8C7C81C-F8BB-4EE9-E917-EAC37B0070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826" y="1092200"/>
            <a:ext cx="11924348" cy="3689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4666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CE6C63-0778-4AB3-F2DA-57BCA81AC7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DEB4DC98-8F29-42E1-EB21-25EBEC6F3AFA}"/>
              </a:ext>
            </a:extLst>
          </p:cNvPr>
          <p:cNvGrpSpPr/>
          <p:nvPr/>
        </p:nvGrpSpPr>
        <p:grpSpPr>
          <a:xfrm rot="-5400000">
            <a:off x="5861688" y="-6085804"/>
            <a:ext cx="405395" cy="12577002"/>
            <a:chOff x="0" y="-28575"/>
            <a:chExt cx="160156" cy="4968692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250BC458-9B1D-B02B-4002-60703D7C711C}"/>
                </a:ext>
              </a:extLst>
            </p:cNvPr>
            <p:cNvSpPr/>
            <p:nvPr/>
          </p:nvSpPr>
          <p:spPr>
            <a:xfrm>
              <a:off x="0" y="0"/>
              <a:ext cx="160156" cy="4940117"/>
            </a:xfrm>
            <a:custGeom>
              <a:avLst/>
              <a:gdLst/>
              <a:ahLst/>
              <a:cxnLst/>
              <a:rect l="l" t="t" r="r" b="b"/>
              <a:pathLst>
                <a:path w="160156" h="4940117">
                  <a:moveTo>
                    <a:pt x="0" y="0"/>
                  </a:moveTo>
                  <a:lnTo>
                    <a:pt x="160156" y="0"/>
                  </a:lnTo>
                  <a:lnTo>
                    <a:pt x="160156" y="4940117"/>
                  </a:lnTo>
                  <a:lnTo>
                    <a:pt x="0" y="4940117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4A2F91AD-C1EE-D28B-9392-61247E896416}"/>
                </a:ext>
              </a:extLst>
            </p:cNvPr>
            <p:cNvSpPr txBox="1"/>
            <p:nvPr/>
          </p:nvSpPr>
          <p:spPr>
            <a:xfrm>
              <a:off x="0" y="-28575"/>
              <a:ext cx="160156" cy="4968692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sp>
        <p:nvSpPr>
          <p:cNvPr id="80" name="TextBox 9">
            <a:extLst>
              <a:ext uri="{FF2B5EF4-FFF2-40B4-BE49-F238E27FC236}">
                <a16:creationId xmlns:a16="http://schemas.microsoft.com/office/drawing/2014/main" id="{9720E69B-8681-575E-F619-DD9CF92D10D9}"/>
              </a:ext>
            </a:extLst>
          </p:cNvPr>
          <p:cNvSpPr txBox="1"/>
          <p:nvPr/>
        </p:nvSpPr>
        <p:spPr>
          <a:xfrm>
            <a:off x="284329" y="531153"/>
            <a:ext cx="1303171" cy="5304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501"/>
              </a:lnSpc>
              <a:spcBef>
                <a:spcPct val="0"/>
              </a:spcBef>
            </a:pPr>
            <a:r>
              <a:rPr lang="en-US" sz="3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nva Sans"/>
              </a:rPr>
              <a:t>1.</a:t>
            </a:r>
            <a:r>
              <a:rPr lang="zh-CN" altLang="en-US" sz="3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nva Sans"/>
                <a:sym typeface="Canva Sans"/>
              </a:rPr>
              <a:t>思路</a:t>
            </a:r>
            <a:endParaRPr lang="en-US" sz="32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nva Sans"/>
              <a:sym typeface="Canva Sans"/>
            </a:endParaRPr>
          </a:p>
        </p:txBody>
      </p:sp>
      <p:sp>
        <p:nvSpPr>
          <p:cNvPr id="6" name="左大括号 5">
            <a:extLst>
              <a:ext uri="{FF2B5EF4-FFF2-40B4-BE49-F238E27FC236}">
                <a16:creationId xmlns:a16="http://schemas.microsoft.com/office/drawing/2014/main" id="{E947EAF0-D159-6739-0409-9CC4A4A25390}"/>
              </a:ext>
            </a:extLst>
          </p:cNvPr>
          <p:cNvSpPr/>
          <p:nvPr/>
        </p:nvSpPr>
        <p:spPr>
          <a:xfrm>
            <a:off x="698500" y="1727200"/>
            <a:ext cx="381000" cy="408305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A68A664-2FC4-B081-9683-519CBE208978}"/>
              </a:ext>
            </a:extLst>
          </p:cNvPr>
          <p:cNvSpPr txBox="1"/>
          <p:nvPr/>
        </p:nvSpPr>
        <p:spPr>
          <a:xfrm>
            <a:off x="1164064" y="1542534"/>
            <a:ext cx="1441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三种理论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263B22D-AA1F-D8CC-B1DD-021B94D0593C}"/>
              </a:ext>
            </a:extLst>
          </p:cNvPr>
          <p:cNvSpPr txBox="1"/>
          <p:nvPr/>
        </p:nvSpPr>
        <p:spPr>
          <a:xfrm>
            <a:off x="1193799" y="2999859"/>
            <a:ext cx="23939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定量描述酸碱性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42531CF-B74A-3BC6-6362-58081286C96B}"/>
              </a:ext>
            </a:extLst>
          </p:cNvPr>
          <p:cNvSpPr txBox="1"/>
          <p:nvPr/>
        </p:nvSpPr>
        <p:spPr>
          <a:xfrm>
            <a:off x="2635249" y="1009650"/>
            <a:ext cx="2813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阿伦尼乌斯  </a:t>
            </a:r>
            <a:r>
              <a:rPr lang="en-US" altLang="zh-CN" b="1" dirty="0"/>
              <a:t>Arrhenius</a:t>
            </a:r>
            <a:endParaRPr lang="zh-CN" alt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7CD919F0-45F6-16F8-74B9-DC76A5442F8B}"/>
                  </a:ext>
                </a:extLst>
              </p:cNvPr>
              <p:cNvSpPr txBox="1"/>
              <p:nvPr/>
            </p:nvSpPr>
            <p:spPr>
              <a:xfrm>
                <a:off x="2635250" y="1542534"/>
                <a:ext cx="375811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b="1" dirty="0"/>
                  <a:t>布朗斯泰德</a:t>
                </a:r>
                <a14:m>
                  <m:oMath xmlns:m="http://schemas.openxmlformats.org/officeDocument/2006/math">
                    <m:r>
                      <a:rPr lang="en-US" altLang="zh-CN" b="1" i="0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𝑩𝒓</m:t>
                    </m:r>
                    <m:r>
                      <a:rPr lang="zh-CN" altLang="en-US" b="1" dirty="0" smtClean="0">
                        <a:latin typeface="Cambria Math" panose="02040503050406030204" pitchFamily="18" charset="0"/>
                      </a:rPr>
                      <m:t>∅</m:t>
                    </m:r>
                    <m:r>
                      <a:rPr lang="en-US" altLang="zh-CN" b="1" i="0" dirty="0" smtClean="0">
                        <a:latin typeface="Cambria Math" panose="02040503050406030204" pitchFamily="18" charset="0"/>
                      </a:rPr>
                      <m:t>𝐧𝐬𝐭𝐞𝐝</m:t>
                    </m:r>
                    <m:r>
                      <a:rPr lang="en-US" altLang="zh-CN" b="1" i="0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b="1" i="0" dirty="0" smtClean="0">
                        <a:latin typeface="Cambria Math" panose="02040503050406030204" pitchFamily="18" charset="0"/>
                      </a:rPr>
                      <m:t>𝐋𝐨𝐰𝐫𝐲</m:t>
                    </m:r>
                  </m:oMath>
                </a14:m>
                <a:endParaRPr lang="zh-CN" altLang="en-US" b="1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7CD919F0-45F6-16F8-74B9-DC76A5442F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5250" y="1542534"/>
                <a:ext cx="3758116" cy="369332"/>
              </a:xfrm>
              <a:prstGeom prst="rect">
                <a:avLst/>
              </a:prstGeom>
              <a:blipFill>
                <a:blip r:embed="rId2"/>
                <a:stretch>
                  <a:fillRect l="-1297" t="-8197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本框 11">
            <a:extLst>
              <a:ext uri="{FF2B5EF4-FFF2-40B4-BE49-F238E27FC236}">
                <a16:creationId xmlns:a16="http://schemas.microsoft.com/office/drawing/2014/main" id="{D28F801E-2B74-4E2A-0CB5-38BD0CE61EB3}"/>
              </a:ext>
            </a:extLst>
          </p:cNvPr>
          <p:cNvSpPr txBox="1"/>
          <p:nvPr/>
        </p:nvSpPr>
        <p:spPr>
          <a:xfrm>
            <a:off x="2635250" y="2075418"/>
            <a:ext cx="3295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路易斯  </a:t>
            </a:r>
            <a:r>
              <a:rPr lang="en-US" altLang="zh-CN" b="1" dirty="0"/>
              <a:t>Lewis</a:t>
            </a:r>
            <a:endParaRPr lang="zh-CN" altLang="en-US" b="1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F7322ED-D387-037D-F366-377DB458F0F8}"/>
              </a:ext>
            </a:extLst>
          </p:cNvPr>
          <p:cNvSpPr txBox="1"/>
          <p:nvPr/>
        </p:nvSpPr>
        <p:spPr>
          <a:xfrm>
            <a:off x="1193799" y="5623414"/>
            <a:ext cx="32956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结构推测酸碱性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C63C384-7BE9-7070-10B2-D5E4DA77013F}"/>
              </a:ext>
            </a:extLst>
          </p:cNvPr>
          <p:cNvSpPr txBox="1"/>
          <p:nvPr/>
        </p:nvSpPr>
        <p:spPr>
          <a:xfrm>
            <a:off x="1193800" y="4166089"/>
            <a:ext cx="1441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化学平衡</a:t>
            </a:r>
          </a:p>
        </p:txBody>
      </p:sp>
      <p:sp>
        <p:nvSpPr>
          <p:cNvPr id="15" name="左大括号 14">
            <a:extLst>
              <a:ext uri="{FF2B5EF4-FFF2-40B4-BE49-F238E27FC236}">
                <a16:creationId xmlns:a16="http://schemas.microsoft.com/office/drawing/2014/main" id="{D8016A24-82E2-D3DF-10CF-A56C9472DB21}"/>
              </a:ext>
            </a:extLst>
          </p:cNvPr>
          <p:cNvSpPr/>
          <p:nvPr/>
        </p:nvSpPr>
        <p:spPr>
          <a:xfrm>
            <a:off x="2500631" y="1194316"/>
            <a:ext cx="45719" cy="107898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EAD8C9E3-C301-6E91-3117-5486FF42349C}"/>
                  </a:ext>
                </a:extLst>
              </p:cNvPr>
              <p:cNvSpPr txBox="1"/>
              <p:nvPr/>
            </p:nvSpPr>
            <p:spPr>
              <a:xfrm>
                <a:off x="6064385" y="1009650"/>
                <a:ext cx="21526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b="1" dirty="0"/>
                  <a:t>酸：溶水中有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p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endParaRPr lang="zh-CN" altLang="en-US" b="1" dirty="0"/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EAD8C9E3-C301-6E91-3117-5486FF4234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4385" y="1009650"/>
                <a:ext cx="2152650" cy="369332"/>
              </a:xfrm>
              <a:prstGeom prst="rect">
                <a:avLst/>
              </a:prstGeom>
              <a:blipFill>
                <a:blip r:embed="rId3"/>
                <a:stretch>
                  <a:fillRect l="-2550" t="-10000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6611B676-7A23-94B8-A40C-B7D167C2691D}"/>
                  </a:ext>
                </a:extLst>
              </p:cNvPr>
              <p:cNvSpPr txBox="1"/>
              <p:nvPr/>
            </p:nvSpPr>
            <p:spPr>
              <a:xfrm>
                <a:off x="6064385" y="1542534"/>
                <a:ext cx="21526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b="1" dirty="0"/>
                  <a:t>酸：反应能</a:t>
                </a:r>
                <a14:m>
                  <m:oMath xmlns:m="http://schemas.openxmlformats.org/officeDocument/2006/math">
                    <m:r>
                      <a:rPr lang="zh-CN" altLang="en-US" b="1" i="1">
                        <a:latin typeface="Cambria Math" panose="02040503050406030204" pitchFamily="18" charset="0"/>
                      </a:rPr>
                      <m:t>给</m:t>
                    </m:r>
                    <m:sSup>
                      <m:sSup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p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endParaRPr lang="zh-CN" altLang="en-US" b="1" dirty="0"/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6611B676-7A23-94B8-A40C-B7D167C269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4385" y="1542534"/>
                <a:ext cx="2152650" cy="369332"/>
              </a:xfrm>
              <a:prstGeom prst="rect">
                <a:avLst/>
              </a:prstGeom>
              <a:blipFill>
                <a:blip r:embed="rId4"/>
                <a:stretch>
                  <a:fillRect l="-2550" t="-8197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792D33AC-6254-2BE9-6967-BA344AFB7146}"/>
                  </a:ext>
                </a:extLst>
              </p:cNvPr>
              <p:cNvSpPr txBox="1"/>
              <p:nvPr/>
            </p:nvSpPr>
            <p:spPr>
              <a:xfrm>
                <a:off x="6096000" y="2075418"/>
                <a:ext cx="34607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b="1" dirty="0"/>
                  <a:t>酸：反应能接收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𝒆</m:t>
                    </m:r>
                  </m:oMath>
                </a14:m>
                <a:r>
                  <a:rPr lang="en-US" altLang="zh-CN" b="1" dirty="0"/>
                  <a:t>(-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p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</m:oMath>
                </a14:m>
                <a:r>
                  <a:rPr lang="en-US" altLang="zh-CN" b="1" dirty="0"/>
                  <a:t>=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p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r>
                  <a:rPr lang="en-US" altLang="zh-CN" b="1" dirty="0"/>
                  <a:t>)</a:t>
                </a:r>
                <a:endParaRPr lang="zh-CN" altLang="en-US" b="1" dirty="0"/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792D33AC-6254-2BE9-6967-BA344AFB71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2075418"/>
                <a:ext cx="3460750" cy="369332"/>
              </a:xfrm>
              <a:prstGeom prst="rect">
                <a:avLst/>
              </a:prstGeom>
              <a:blipFill>
                <a:blip r:embed="rId5"/>
                <a:stretch>
                  <a:fillRect l="-1408" t="-8197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文本框 18">
            <a:extLst>
              <a:ext uri="{FF2B5EF4-FFF2-40B4-BE49-F238E27FC236}">
                <a16:creationId xmlns:a16="http://schemas.microsoft.com/office/drawing/2014/main" id="{542D7A7C-E4D3-B793-83C7-676B3E4B00B4}"/>
              </a:ext>
            </a:extLst>
          </p:cNvPr>
          <p:cNvSpPr txBox="1"/>
          <p:nvPr/>
        </p:nvSpPr>
        <p:spPr>
          <a:xfrm>
            <a:off x="9411630" y="441929"/>
            <a:ext cx="23304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</a:rPr>
              <a:t>HCl</a:t>
            </a:r>
            <a:endParaRPr lang="zh-CN" altLang="en-US" sz="8800" b="1" dirty="0">
              <a:ln w="22225">
                <a:solidFill>
                  <a:schemeClr val="accent2"/>
                </a:solidFill>
                <a:prstDash val="solid"/>
              </a:ln>
              <a:solidFill>
                <a:srgbClr val="FF0000"/>
              </a:solidFill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A39C69D0-1923-5FA3-89F4-F6A974FA4FDE}"/>
              </a:ext>
            </a:extLst>
          </p:cNvPr>
          <p:cNvSpPr txBox="1"/>
          <p:nvPr/>
        </p:nvSpPr>
        <p:spPr>
          <a:xfrm>
            <a:off x="3805663" y="2999859"/>
            <a:ext cx="56951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水溶液电离，电离离子浓度积比原浓度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E9DA826B-B92C-6BA6-53AA-775A3C468637}"/>
              </a:ext>
            </a:extLst>
          </p:cNvPr>
          <p:cNvSpPr txBox="1"/>
          <p:nvPr/>
        </p:nvSpPr>
        <p:spPr>
          <a:xfrm>
            <a:off x="3852133" y="4166089"/>
            <a:ext cx="4127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强酸制弱酸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E36343CC-AA7D-F459-153C-950BAB097A49}"/>
              </a:ext>
            </a:extLst>
          </p:cNvPr>
          <p:cNvSpPr txBox="1"/>
          <p:nvPr/>
        </p:nvSpPr>
        <p:spPr>
          <a:xfrm>
            <a:off x="3852132" y="5715747"/>
            <a:ext cx="50911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电子云密度：电负性，原子半径</a:t>
            </a:r>
            <a:r>
              <a:rPr lang="en-US" altLang="zh-CN" sz="2400" b="1" dirty="0"/>
              <a:t>…</a:t>
            </a:r>
            <a:endParaRPr lang="zh-CN" altLang="en-US" sz="2400" b="1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DDEDEDDD-A01D-A8D4-8BC2-FB471B3FD8EF}"/>
              </a:ext>
            </a:extLst>
          </p:cNvPr>
          <p:cNvSpPr txBox="1"/>
          <p:nvPr/>
        </p:nvSpPr>
        <p:spPr>
          <a:xfrm>
            <a:off x="9091380" y="2075418"/>
            <a:ext cx="2245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zh-CN" altLang="en-US" b="1" dirty="0"/>
              <a:t>亲核、亲电 </a:t>
            </a:r>
            <a:r>
              <a:rPr lang="en-US" altLang="zh-CN" b="1" dirty="0"/>
              <a:t>N.E.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15752481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1A25DA-61F1-E6AD-F8F5-794947C81E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26351D45-786F-AACA-1E7B-C978305E03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03631" cy="68580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D177C809-A9CF-D7D1-B70E-61EFC71279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0"/>
            <a:ext cx="57433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1508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B0B454-364C-5B81-FE2C-FB9DA85C92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1A01E0C7-F631-1E57-C64C-4040658FF7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594" y="90207"/>
            <a:ext cx="10403430" cy="4227649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142992DE-87DF-1445-1587-5529A666E9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375" y="4216400"/>
            <a:ext cx="10435859" cy="2159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8311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845845-6440-52EE-99E3-D0AB79046E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795E2EBA-0FD7-A0CF-613C-2EA86EAAFD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292284" cy="33528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2A873671-7494-8CA0-8463-52FA9AC003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52799"/>
            <a:ext cx="5292284" cy="3390937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B53593A7-4890-94C1-CDFE-85D9BBB157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8973" y="95250"/>
            <a:ext cx="6777989" cy="376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5266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AEBF6A-4700-1086-C7D6-9473DA3501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4121A0D5-A7D8-7F1A-CEE0-690A2378C9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809" y="0"/>
            <a:ext cx="8148490" cy="65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0983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A6F3B2-2992-2A0A-DE81-181A0FEFED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D650F8F2-ED3F-1E62-3E38-5927688644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653486" cy="3519854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42EE9815-5A18-DFAC-AE1F-E57FC841CB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519854"/>
            <a:ext cx="5187950" cy="333970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0DE5C9FB-0C59-1AD8-82E1-7891216E44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9996" y="0"/>
            <a:ext cx="6362004" cy="234274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26DBC6F9-DE98-8F7A-CB12-6D432DA533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9996" y="2292350"/>
            <a:ext cx="5885754" cy="4594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3992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0B5D98-24EC-60CB-D202-0A88E84704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CDD037E0-52D2-BA48-C1BE-A8AAB3CE07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337300" cy="630829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F7EE91F-B982-117F-CF9D-A011895991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7300" y="0"/>
            <a:ext cx="5901498" cy="320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2188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524546-E813-4583-F0ED-52770695A8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A270C0EC-E165-7316-B5FA-50C03F576839}"/>
              </a:ext>
            </a:extLst>
          </p:cNvPr>
          <p:cNvGrpSpPr/>
          <p:nvPr/>
        </p:nvGrpSpPr>
        <p:grpSpPr>
          <a:xfrm>
            <a:off x="-4464172" y="-1137600"/>
            <a:ext cx="7848844" cy="9133201"/>
            <a:chOff x="0" y="0"/>
            <a:chExt cx="698500" cy="81280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DEFA9A21-3D91-232B-FF7B-716B6E20A5AA}"/>
                </a:ext>
              </a:extLst>
            </p:cNvPr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29B54B5E-01AC-9B0C-DA2A-E408420BCF24}"/>
                </a:ext>
              </a:extLst>
            </p:cNvPr>
            <p:cNvSpPr txBox="1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2240"/>
                </a:lnSpc>
              </a:pPr>
              <a:endParaRPr sz="1200"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1F5B951B-B078-7BBC-227A-46EDC10E3D1B}"/>
              </a:ext>
            </a:extLst>
          </p:cNvPr>
          <p:cNvGrpSpPr/>
          <p:nvPr/>
        </p:nvGrpSpPr>
        <p:grpSpPr>
          <a:xfrm>
            <a:off x="11864346" y="-564926"/>
            <a:ext cx="2822911" cy="3284843"/>
            <a:chOff x="0" y="0"/>
            <a:chExt cx="698500" cy="81280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49BC3459-2668-4364-2A87-337950E77FA0}"/>
                </a:ext>
              </a:extLst>
            </p:cNvPr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D5C733A4-A5B6-38F2-208C-65747C326AFD}"/>
                </a:ext>
              </a:extLst>
            </p:cNvPr>
            <p:cNvSpPr txBox="1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2240"/>
                </a:lnSpc>
              </a:pPr>
              <a:endParaRPr sz="1200"/>
            </a:p>
          </p:txBody>
        </p:sp>
      </p:grpSp>
      <p:sp>
        <p:nvSpPr>
          <p:cNvPr id="8" name="TextBox 8">
            <a:extLst>
              <a:ext uri="{FF2B5EF4-FFF2-40B4-BE49-F238E27FC236}">
                <a16:creationId xmlns:a16="http://schemas.microsoft.com/office/drawing/2014/main" id="{7341B3BD-1C96-16E3-3DFD-5C0B57B33817}"/>
              </a:ext>
            </a:extLst>
          </p:cNvPr>
          <p:cNvSpPr txBox="1"/>
          <p:nvPr/>
        </p:nvSpPr>
        <p:spPr>
          <a:xfrm>
            <a:off x="1334290" y="2885017"/>
            <a:ext cx="1612110" cy="11926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334"/>
              </a:lnSpc>
            </a:pPr>
            <a:r>
              <a:rPr lang="en-US" sz="9334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Georgia Pro Condensed Bold"/>
                <a:sym typeface="Georgia Pro Condensed Bold"/>
              </a:rPr>
              <a:t>03</a:t>
            </a:r>
          </a:p>
        </p:txBody>
      </p:sp>
      <p:sp>
        <p:nvSpPr>
          <p:cNvPr id="9" name="AutoShape 9">
            <a:extLst>
              <a:ext uri="{FF2B5EF4-FFF2-40B4-BE49-F238E27FC236}">
                <a16:creationId xmlns:a16="http://schemas.microsoft.com/office/drawing/2014/main" id="{FE386A37-2257-5530-2B45-1DCD8A2F4704}"/>
              </a:ext>
            </a:extLst>
          </p:cNvPr>
          <p:cNvSpPr/>
          <p:nvPr/>
        </p:nvSpPr>
        <p:spPr>
          <a:xfrm>
            <a:off x="5498826" y="6169025"/>
            <a:ext cx="4410468" cy="0"/>
          </a:xfrm>
          <a:prstGeom prst="line">
            <a:avLst/>
          </a:prstGeom>
          <a:ln w="9525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DF9B6B73-F606-458B-9E27-815D3DFE8E21}"/>
              </a:ext>
            </a:extLst>
          </p:cNvPr>
          <p:cNvSpPr txBox="1"/>
          <p:nvPr/>
        </p:nvSpPr>
        <p:spPr>
          <a:xfrm>
            <a:off x="2455401" y="3622344"/>
            <a:ext cx="10820400" cy="4409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3734" b="1" i="1" spc="-82" dirty="0">
                <a:solidFill>
                  <a:srgbClr val="047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Futura Ultra-Bold Italics"/>
                <a:sym typeface="Futura Ultra-Bold Italics"/>
              </a:rPr>
              <a:t>RE-ANALYSIS </a:t>
            </a: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3876BE46-02D8-B619-77B3-141F229C568B}"/>
              </a:ext>
            </a:extLst>
          </p:cNvPr>
          <p:cNvSpPr txBox="1"/>
          <p:nvPr/>
        </p:nvSpPr>
        <p:spPr>
          <a:xfrm>
            <a:off x="2350699" y="2343678"/>
            <a:ext cx="10820400" cy="12112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344"/>
              </a:lnSpc>
            </a:pPr>
            <a:r>
              <a:rPr lang="zh-CN" altLang="en-US" sz="10383" b="1" i="1" spc="-228" dirty="0">
                <a:solidFill>
                  <a:srgbClr val="004AA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Futura Ultra-Bold Italics"/>
                <a:sym typeface="Futura Ultra-Bold Italics"/>
              </a:rPr>
              <a:t>烷烃</a:t>
            </a:r>
            <a:r>
              <a:rPr lang="en-US" altLang="zh-CN" sz="10383" b="1" i="1" spc="-228" dirty="0">
                <a:solidFill>
                  <a:srgbClr val="004AA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Futura Ultra-Bold Italics"/>
                <a:sym typeface="Futura Ultra-Bold Italics"/>
              </a:rPr>
              <a:t>+</a:t>
            </a:r>
            <a:r>
              <a:rPr lang="zh-CN" altLang="en-US" sz="10383" b="1" i="1" spc="-228" dirty="0">
                <a:solidFill>
                  <a:srgbClr val="004AA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Futura Ultra-Bold Italics"/>
                <a:sym typeface="Futura Ultra-Bold Italics"/>
              </a:rPr>
              <a:t>命名</a:t>
            </a:r>
          </a:p>
        </p:txBody>
      </p:sp>
    </p:spTree>
    <p:extLst>
      <p:ext uri="{BB962C8B-B14F-4D97-AF65-F5344CB8AC3E}">
        <p14:creationId xmlns:p14="http://schemas.microsoft.com/office/powerpoint/2010/main" val="219054367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957D58-487C-2BB8-8598-1825B2BA3D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8FEADAD7-4497-C655-9A62-471CD6DDC213}"/>
              </a:ext>
            </a:extLst>
          </p:cNvPr>
          <p:cNvGrpSpPr/>
          <p:nvPr/>
        </p:nvGrpSpPr>
        <p:grpSpPr>
          <a:xfrm rot="-5400000">
            <a:off x="5897853" y="-6049639"/>
            <a:ext cx="405395" cy="12504672"/>
            <a:chOff x="0" y="0"/>
            <a:chExt cx="160156" cy="4940117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7EA64495-085D-8794-E225-7277A10B0C6B}"/>
                </a:ext>
              </a:extLst>
            </p:cNvPr>
            <p:cNvSpPr/>
            <p:nvPr/>
          </p:nvSpPr>
          <p:spPr>
            <a:xfrm>
              <a:off x="0" y="0"/>
              <a:ext cx="160156" cy="4940117"/>
            </a:xfrm>
            <a:custGeom>
              <a:avLst/>
              <a:gdLst/>
              <a:ahLst/>
              <a:cxnLst/>
              <a:rect l="l" t="t" r="r" b="b"/>
              <a:pathLst>
                <a:path w="160156" h="4940117">
                  <a:moveTo>
                    <a:pt x="0" y="0"/>
                  </a:moveTo>
                  <a:lnTo>
                    <a:pt x="160156" y="0"/>
                  </a:lnTo>
                  <a:lnTo>
                    <a:pt x="160156" y="4940117"/>
                  </a:lnTo>
                  <a:lnTo>
                    <a:pt x="0" y="4940117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0469C6FD-543B-18B1-3C47-137C9F02E5CC}"/>
                </a:ext>
              </a:extLst>
            </p:cNvPr>
            <p:cNvSpPr txBox="1"/>
            <p:nvPr/>
          </p:nvSpPr>
          <p:spPr>
            <a:xfrm>
              <a:off x="0" y="-28575"/>
              <a:ext cx="160156" cy="4968692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sp>
        <p:nvSpPr>
          <p:cNvPr id="80" name="TextBox 9">
            <a:extLst>
              <a:ext uri="{FF2B5EF4-FFF2-40B4-BE49-F238E27FC236}">
                <a16:creationId xmlns:a16="http://schemas.microsoft.com/office/drawing/2014/main" id="{1C650C8E-E8B6-C3EB-04C6-E8DF501A6BFF}"/>
              </a:ext>
            </a:extLst>
          </p:cNvPr>
          <p:cNvSpPr txBox="1"/>
          <p:nvPr/>
        </p:nvSpPr>
        <p:spPr>
          <a:xfrm>
            <a:off x="284329" y="531153"/>
            <a:ext cx="2052472" cy="5304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501"/>
              </a:lnSpc>
              <a:spcBef>
                <a:spcPct val="0"/>
              </a:spcBef>
            </a:pPr>
            <a:r>
              <a:rPr lang="en-US" sz="3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nva Sans"/>
              </a:rPr>
              <a:t>1.</a:t>
            </a:r>
            <a:r>
              <a:rPr lang="zh-CN" altLang="en-US" sz="3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nva Sans"/>
              </a:rPr>
              <a:t>基本信息</a:t>
            </a:r>
            <a:endParaRPr lang="en-US" sz="32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nva Sans"/>
              <a:sym typeface="Canva Sans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FE938D4-AEA2-A393-6D6E-DA79BB34680F}"/>
              </a:ext>
            </a:extLst>
          </p:cNvPr>
          <p:cNvSpPr txBox="1"/>
          <p:nvPr/>
        </p:nvSpPr>
        <p:spPr>
          <a:xfrm>
            <a:off x="374650" y="1365250"/>
            <a:ext cx="698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/>
              <a:t>烷烃（</a:t>
            </a:r>
            <a:r>
              <a:rPr lang="en-US" altLang="zh-CN" sz="2800" b="1" dirty="0"/>
              <a:t>Alkane</a:t>
            </a:r>
            <a:r>
              <a:rPr lang="zh-CN" altLang="en-US" sz="2800" b="1" dirty="0"/>
              <a:t>）：只有碳和氢，只有单键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566FC62-6FEB-6E73-FCFF-0C508F1CD0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35" t="44962" r="72472" b="31699"/>
          <a:stretch/>
        </p:blipFill>
        <p:spPr>
          <a:xfrm>
            <a:off x="481842" y="1894124"/>
            <a:ext cx="1534283" cy="160062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6B725F77-2C50-8B58-5ECD-C3E38FC937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955" t="41481" r="8660" b="29523"/>
          <a:stretch/>
        </p:blipFill>
        <p:spPr>
          <a:xfrm>
            <a:off x="7423151" y="1700145"/>
            <a:ext cx="2051050" cy="198858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670C28B2-46AD-F226-B469-9DD3A45C7D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28" t="47554" r="51186" b="34483"/>
          <a:stretch/>
        </p:blipFill>
        <p:spPr>
          <a:xfrm>
            <a:off x="2629658" y="2078486"/>
            <a:ext cx="1682750" cy="12319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D7360AF0-A0C3-D79C-8619-0991A49B8C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72" t="50979" r="31855" b="36428"/>
          <a:stretch/>
        </p:blipFill>
        <p:spPr>
          <a:xfrm>
            <a:off x="4925941" y="2262635"/>
            <a:ext cx="1593850" cy="863600"/>
          </a:xfrm>
          <a:prstGeom prst="rect">
            <a:avLst/>
          </a:prstGeom>
        </p:spPr>
      </p:pic>
      <p:sp>
        <p:nvSpPr>
          <p:cNvPr id="7" name="椭圆 6">
            <a:extLst>
              <a:ext uri="{FF2B5EF4-FFF2-40B4-BE49-F238E27FC236}">
                <a16:creationId xmlns:a16="http://schemas.microsoft.com/office/drawing/2014/main" id="{6EEC4C85-CC6C-D016-7B26-21E58D7193C5}"/>
              </a:ext>
            </a:extLst>
          </p:cNvPr>
          <p:cNvSpPr/>
          <p:nvPr/>
        </p:nvSpPr>
        <p:spPr>
          <a:xfrm>
            <a:off x="101665" y="1445141"/>
            <a:ext cx="209550" cy="209550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301657630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CF6804-E001-94BB-B32B-513825C0CA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3AF1D2EB-BA0D-B82E-F183-FBDEE8052590}"/>
              </a:ext>
            </a:extLst>
          </p:cNvPr>
          <p:cNvGrpSpPr/>
          <p:nvPr/>
        </p:nvGrpSpPr>
        <p:grpSpPr>
          <a:xfrm rot="-5400000">
            <a:off x="5897853" y="-6049639"/>
            <a:ext cx="405395" cy="12504672"/>
            <a:chOff x="0" y="0"/>
            <a:chExt cx="160156" cy="4940117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1209CD94-B9CD-90A7-DAFC-CCDD08ED32DC}"/>
                </a:ext>
              </a:extLst>
            </p:cNvPr>
            <p:cNvSpPr/>
            <p:nvPr/>
          </p:nvSpPr>
          <p:spPr>
            <a:xfrm>
              <a:off x="0" y="0"/>
              <a:ext cx="160156" cy="4940117"/>
            </a:xfrm>
            <a:custGeom>
              <a:avLst/>
              <a:gdLst/>
              <a:ahLst/>
              <a:cxnLst/>
              <a:rect l="l" t="t" r="r" b="b"/>
              <a:pathLst>
                <a:path w="160156" h="4940117">
                  <a:moveTo>
                    <a:pt x="0" y="0"/>
                  </a:moveTo>
                  <a:lnTo>
                    <a:pt x="160156" y="0"/>
                  </a:lnTo>
                  <a:lnTo>
                    <a:pt x="160156" y="4940117"/>
                  </a:lnTo>
                  <a:lnTo>
                    <a:pt x="0" y="4940117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593AFF88-1469-0386-E20C-AF35ABA38139}"/>
                </a:ext>
              </a:extLst>
            </p:cNvPr>
            <p:cNvSpPr txBox="1"/>
            <p:nvPr/>
          </p:nvSpPr>
          <p:spPr>
            <a:xfrm>
              <a:off x="0" y="-28575"/>
              <a:ext cx="160156" cy="4968692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sp>
        <p:nvSpPr>
          <p:cNvPr id="6" name="椭圆 5">
            <a:extLst>
              <a:ext uri="{FF2B5EF4-FFF2-40B4-BE49-F238E27FC236}">
                <a16:creationId xmlns:a16="http://schemas.microsoft.com/office/drawing/2014/main" id="{7C7B7D98-3CB1-A82F-1FE9-FB3E8100D22C}"/>
              </a:ext>
            </a:extLst>
          </p:cNvPr>
          <p:cNvSpPr/>
          <p:nvPr/>
        </p:nvSpPr>
        <p:spPr>
          <a:xfrm>
            <a:off x="996950" y="1193800"/>
            <a:ext cx="2114550" cy="211455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842B3E2A-506C-58CB-BFD8-DEC45C424A00}"/>
              </a:ext>
            </a:extLst>
          </p:cNvPr>
          <p:cNvSpPr/>
          <p:nvPr/>
        </p:nvSpPr>
        <p:spPr>
          <a:xfrm>
            <a:off x="4902200" y="1193800"/>
            <a:ext cx="2114550" cy="211455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BAFAD818-E060-3AEC-B98F-DFAB937D4F44}"/>
              </a:ext>
            </a:extLst>
          </p:cNvPr>
          <p:cNvSpPr/>
          <p:nvPr/>
        </p:nvSpPr>
        <p:spPr>
          <a:xfrm>
            <a:off x="8807450" y="1193800"/>
            <a:ext cx="2114550" cy="211455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E5EF807-018A-4842-AAAC-C7B5C3FD7776}"/>
              </a:ext>
            </a:extLst>
          </p:cNvPr>
          <p:cNvSpPr txBox="1"/>
          <p:nvPr/>
        </p:nvSpPr>
        <p:spPr>
          <a:xfrm>
            <a:off x="2644943" y="4096755"/>
            <a:ext cx="6838883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5000" b="1" dirty="0"/>
              <a:t>这是几？</a:t>
            </a:r>
          </a:p>
        </p:txBody>
      </p:sp>
    </p:spTree>
    <p:extLst>
      <p:ext uri="{BB962C8B-B14F-4D97-AF65-F5344CB8AC3E}">
        <p14:creationId xmlns:p14="http://schemas.microsoft.com/office/powerpoint/2010/main" val="22259303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B22FF3-9EFC-F064-BBB1-1D40726364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CCA8687B-8761-AB50-C8DC-EA69B24CD5C5}"/>
              </a:ext>
            </a:extLst>
          </p:cNvPr>
          <p:cNvGrpSpPr/>
          <p:nvPr/>
        </p:nvGrpSpPr>
        <p:grpSpPr>
          <a:xfrm rot="-5400000">
            <a:off x="5897853" y="-6049639"/>
            <a:ext cx="405395" cy="12504672"/>
            <a:chOff x="0" y="0"/>
            <a:chExt cx="160156" cy="4940117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56CE4B91-49AD-8497-8B9E-AD8A4DE65BB7}"/>
                </a:ext>
              </a:extLst>
            </p:cNvPr>
            <p:cNvSpPr/>
            <p:nvPr/>
          </p:nvSpPr>
          <p:spPr>
            <a:xfrm>
              <a:off x="0" y="0"/>
              <a:ext cx="160156" cy="4940117"/>
            </a:xfrm>
            <a:custGeom>
              <a:avLst/>
              <a:gdLst/>
              <a:ahLst/>
              <a:cxnLst/>
              <a:rect l="l" t="t" r="r" b="b"/>
              <a:pathLst>
                <a:path w="160156" h="4940117">
                  <a:moveTo>
                    <a:pt x="0" y="0"/>
                  </a:moveTo>
                  <a:lnTo>
                    <a:pt x="160156" y="0"/>
                  </a:lnTo>
                  <a:lnTo>
                    <a:pt x="160156" y="4940117"/>
                  </a:lnTo>
                  <a:lnTo>
                    <a:pt x="0" y="4940117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AE481DDE-5EE0-1D23-1F63-84E586E0824E}"/>
                </a:ext>
              </a:extLst>
            </p:cNvPr>
            <p:cNvSpPr txBox="1"/>
            <p:nvPr/>
          </p:nvSpPr>
          <p:spPr>
            <a:xfrm>
              <a:off x="0" y="-28575"/>
              <a:ext cx="160156" cy="4968692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sp>
        <p:nvSpPr>
          <p:cNvPr id="80" name="TextBox 9">
            <a:extLst>
              <a:ext uri="{FF2B5EF4-FFF2-40B4-BE49-F238E27FC236}">
                <a16:creationId xmlns:a16="http://schemas.microsoft.com/office/drawing/2014/main" id="{C0557D1A-1AD5-77CF-269E-B100D763EDD3}"/>
              </a:ext>
            </a:extLst>
          </p:cNvPr>
          <p:cNvSpPr txBox="1"/>
          <p:nvPr/>
        </p:nvSpPr>
        <p:spPr>
          <a:xfrm>
            <a:off x="284329" y="531153"/>
            <a:ext cx="2230271" cy="5304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501"/>
              </a:lnSpc>
              <a:spcBef>
                <a:spcPct val="0"/>
              </a:spcBef>
            </a:pPr>
            <a:r>
              <a:rPr lang="en-US" sz="3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nva Sans"/>
              </a:rPr>
              <a:t>2.</a:t>
            </a:r>
            <a:r>
              <a:rPr lang="zh-CN" altLang="en-US" sz="3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nva Sans"/>
              </a:rPr>
              <a:t>命名</a:t>
            </a:r>
            <a:r>
              <a:rPr lang="en-US" altLang="zh-CN" sz="3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nva Sans"/>
              </a:rPr>
              <a:t>-</a:t>
            </a:r>
            <a:r>
              <a:rPr lang="zh-CN" altLang="en-US" sz="3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nva Sans"/>
              </a:rPr>
              <a:t>数量</a:t>
            </a:r>
            <a:endParaRPr lang="en-US" sz="32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nva Sans"/>
              <a:sym typeface="Canva Sans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3F358F0-EEA6-6D04-BADC-E897F6356E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35" t="44962" r="72472" b="31699"/>
          <a:stretch/>
        </p:blipFill>
        <p:spPr>
          <a:xfrm>
            <a:off x="475492" y="1727127"/>
            <a:ext cx="1534283" cy="160062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8B5A5A28-A1E6-EF5A-C070-B88E03A291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35" t="44962" r="72472" b="31699"/>
          <a:stretch/>
        </p:blipFill>
        <p:spPr>
          <a:xfrm>
            <a:off x="2872996" y="1727127"/>
            <a:ext cx="1534283" cy="160062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4B153AE-D9B2-1E31-2D9C-E93F9847D9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97" t="44962" r="72472" b="31699"/>
          <a:stretch/>
        </p:blipFill>
        <p:spPr>
          <a:xfrm>
            <a:off x="3955149" y="1727127"/>
            <a:ext cx="1177925" cy="1600625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13F358F0-EEA6-6D04-BADC-E897F6356E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35" t="44962" r="72472" b="31699"/>
          <a:stretch/>
        </p:blipFill>
        <p:spPr>
          <a:xfrm>
            <a:off x="5582858" y="1727127"/>
            <a:ext cx="1534283" cy="1600625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139586FC-E44D-6412-DAEC-751C218A05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97" t="44962" r="72472" b="31699"/>
          <a:stretch/>
        </p:blipFill>
        <p:spPr>
          <a:xfrm>
            <a:off x="6713466" y="1727127"/>
            <a:ext cx="1177925" cy="1600625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E4B153AE-D9B2-1E31-2D9C-E93F9847D9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97" t="44962" r="72472" b="31699"/>
          <a:stretch/>
        </p:blipFill>
        <p:spPr>
          <a:xfrm>
            <a:off x="7489826" y="1727126"/>
            <a:ext cx="1177925" cy="1600625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E4B153AE-D9B2-1E31-2D9C-E93F9847D9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97" t="44962" r="72472" b="31699"/>
          <a:stretch/>
        </p:blipFill>
        <p:spPr>
          <a:xfrm>
            <a:off x="8264076" y="1727125"/>
            <a:ext cx="1177925" cy="1600625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E4B153AE-D9B2-1E31-2D9C-E93F9847D9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97" t="44962" r="72472" b="31699"/>
          <a:stretch/>
        </p:blipFill>
        <p:spPr>
          <a:xfrm>
            <a:off x="9038326" y="1727124"/>
            <a:ext cx="1177925" cy="1600625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E4B153AE-D9B2-1E31-2D9C-E93F9847D9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97" t="44962" r="72472" b="31699"/>
          <a:stretch/>
        </p:blipFill>
        <p:spPr>
          <a:xfrm>
            <a:off x="9812576" y="1727123"/>
            <a:ext cx="1177925" cy="1600625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C4553AD6-736F-867B-95B1-8E0CAEC77722}"/>
              </a:ext>
            </a:extLst>
          </p:cNvPr>
          <p:cNvSpPr txBox="1"/>
          <p:nvPr/>
        </p:nvSpPr>
        <p:spPr>
          <a:xfrm>
            <a:off x="666750" y="1308100"/>
            <a:ext cx="10096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/>
              <a:t>最简单的，纯粹数量变化怎么描述</a:t>
            </a:r>
          </a:p>
        </p:txBody>
      </p:sp>
    </p:spTree>
    <p:extLst>
      <p:ext uri="{BB962C8B-B14F-4D97-AF65-F5344CB8AC3E}">
        <p14:creationId xmlns:p14="http://schemas.microsoft.com/office/powerpoint/2010/main" val="41974640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507F0E-9D50-EDF6-5B37-3D0F8BC252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89B7E2FC-AE25-8E37-80B4-A4D99241D311}"/>
              </a:ext>
            </a:extLst>
          </p:cNvPr>
          <p:cNvGrpSpPr/>
          <p:nvPr/>
        </p:nvGrpSpPr>
        <p:grpSpPr>
          <a:xfrm rot="-5400000">
            <a:off x="5897853" y="-6049639"/>
            <a:ext cx="405395" cy="12504672"/>
            <a:chOff x="0" y="0"/>
            <a:chExt cx="160156" cy="4940117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36688B1F-2E4A-1ABE-86FB-6E16903B6AA5}"/>
                </a:ext>
              </a:extLst>
            </p:cNvPr>
            <p:cNvSpPr/>
            <p:nvPr/>
          </p:nvSpPr>
          <p:spPr>
            <a:xfrm>
              <a:off x="0" y="0"/>
              <a:ext cx="160156" cy="4940117"/>
            </a:xfrm>
            <a:custGeom>
              <a:avLst/>
              <a:gdLst/>
              <a:ahLst/>
              <a:cxnLst/>
              <a:rect l="l" t="t" r="r" b="b"/>
              <a:pathLst>
                <a:path w="160156" h="4940117">
                  <a:moveTo>
                    <a:pt x="0" y="0"/>
                  </a:moveTo>
                  <a:lnTo>
                    <a:pt x="160156" y="0"/>
                  </a:lnTo>
                  <a:lnTo>
                    <a:pt x="160156" y="4940117"/>
                  </a:lnTo>
                  <a:lnTo>
                    <a:pt x="0" y="4940117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1DF3F1DC-8143-1B80-F9E3-EFAC539775FE}"/>
                </a:ext>
              </a:extLst>
            </p:cNvPr>
            <p:cNvSpPr txBox="1"/>
            <p:nvPr/>
          </p:nvSpPr>
          <p:spPr>
            <a:xfrm>
              <a:off x="0" y="-28575"/>
              <a:ext cx="160156" cy="4968692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sp>
        <p:nvSpPr>
          <p:cNvPr id="13" name="文本框 12">
            <a:extLst>
              <a:ext uri="{FF2B5EF4-FFF2-40B4-BE49-F238E27FC236}">
                <a16:creationId xmlns:a16="http://schemas.microsoft.com/office/drawing/2014/main" id="{B30D3939-2834-CAE5-716E-98163AAA048C}"/>
              </a:ext>
            </a:extLst>
          </p:cNvPr>
          <p:cNvSpPr txBox="1"/>
          <p:nvPr/>
        </p:nvSpPr>
        <p:spPr>
          <a:xfrm>
            <a:off x="1701800" y="1770646"/>
            <a:ext cx="1085215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经常称</a:t>
            </a:r>
            <a:r>
              <a:rPr lang="en-US" altLang="zh-CN" sz="10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HCl</a:t>
            </a:r>
            <a:r>
              <a:rPr lang="zh-CN" altLang="en-US" sz="10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为酸</a:t>
            </a:r>
            <a:endParaRPr lang="en-US" altLang="zh-CN" sz="10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0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什么是系统定义</a:t>
            </a:r>
          </a:p>
        </p:txBody>
      </p:sp>
    </p:spTree>
    <p:extLst>
      <p:ext uri="{BB962C8B-B14F-4D97-AF65-F5344CB8AC3E}">
        <p14:creationId xmlns:p14="http://schemas.microsoft.com/office/powerpoint/2010/main" val="238825244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6096A7-B415-EF48-3BBB-7DC24F96A4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96836ABD-99A5-5919-9915-3E0A1A9C9EF8}"/>
              </a:ext>
            </a:extLst>
          </p:cNvPr>
          <p:cNvGrpSpPr/>
          <p:nvPr/>
        </p:nvGrpSpPr>
        <p:grpSpPr>
          <a:xfrm rot="-5400000">
            <a:off x="5897853" y="-6049639"/>
            <a:ext cx="405395" cy="12504672"/>
            <a:chOff x="0" y="0"/>
            <a:chExt cx="160156" cy="4940117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A3F02BF0-50A1-250C-AA3A-40C3DEFC7FD6}"/>
                </a:ext>
              </a:extLst>
            </p:cNvPr>
            <p:cNvSpPr/>
            <p:nvPr/>
          </p:nvSpPr>
          <p:spPr>
            <a:xfrm>
              <a:off x="0" y="0"/>
              <a:ext cx="160156" cy="4940117"/>
            </a:xfrm>
            <a:custGeom>
              <a:avLst/>
              <a:gdLst/>
              <a:ahLst/>
              <a:cxnLst/>
              <a:rect l="l" t="t" r="r" b="b"/>
              <a:pathLst>
                <a:path w="160156" h="4940117">
                  <a:moveTo>
                    <a:pt x="0" y="0"/>
                  </a:moveTo>
                  <a:lnTo>
                    <a:pt x="160156" y="0"/>
                  </a:lnTo>
                  <a:lnTo>
                    <a:pt x="160156" y="4940117"/>
                  </a:lnTo>
                  <a:lnTo>
                    <a:pt x="0" y="4940117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C73B7377-754E-FFB1-127C-B007EB0FB74D}"/>
                </a:ext>
              </a:extLst>
            </p:cNvPr>
            <p:cNvSpPr txBox="1"/>
            <p:nvPr/>
          </p:nvSpPr>
          <p:spPr>
            <a:xfrm>
              <a:off x="0" y="-28575"/>
              <a:ext cx="160156" cy="4968692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sp>
        <p:nvSpPr>
          <p:cNvPr id="80" name="TextBox 9">
            <a:extLst>
              <a:ext uri="{FF2B5EF4-FFF2-40B4-BE49-F238E27FC236}">
                <a16:creationId xmlns:a16="http://schemas.microsoft.com/office/drawing/2014/main" id="{E2269B4D-D658-ED1C-260D-29CDA34864B6}"/>
              </a:ext>
            </a:extLst>
          </p:cNvPr>
          <p:cNvSpPr txBox="1"/>
          <p:nvPr/>
        </p:nvSpPr>
        <p:spPr>
          <a:xfrm>
            <a:off x="284329" y="531153"/>
            <a:ext cx="2230271" cy="5304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501"/>
              </a:lnSpc>
              <a:spcBef>
                <a:spcPct val="0"/>
              </a:spcBef>
            </a:pPr>
            <a:r>
              <a:rPr lang="en-US" sz="3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nva Sans"/>
              </a:rPr>
              <a:t>2.</a:t>
            </a:r>
            <a:r>
              <a:rPr lang="zh-CN" altLang="en-US" sz="3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nva Sans"/>
              </a:rPr>
              <a:t>命名</a:t>
            </a:r>
            <a:r>
              <a:rPr lang="en-US" altLang="zh-CN" sz="3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nva Sans"/>
              </a:rPr>
              <a:t>-</a:t>
            </a:r>
            <a:r>
              <a:rPr lang="zh-CN" altLang="en-US" sz="3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nva Sans"/>
              </a:rPr>
              <a:t>数量</a:t>
            </a:r>
            <a:endParaRPr lang="en-US" sz="32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nva Sans"/>
              <a:sym typeface="Canva Sans"/>
            </a:endParaRP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4002D0E5-1D83-C4DA-2F21-3948A635BA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12" t="32070" r="7812" b="18208"/>
          <a:stretch/>
        </p:blipFill>
        <p:spPr>
          <a:xfrm>
            <a:off x="76648" y="1187377"/>
            <a:ext cx="12307376" cy="5378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15363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8FCCE9-6E82-1406-2CCD-09ECCBF27F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17447F34-A6E0-E3A4-F4AF-E7A9AC431481}"/>
              </a:ext>
            </a:extLst>
          </p:cNvPr>
          <p:cNvGrpSpPr/>
          <p:nvPr/>
        </p:nvGrpSpPr>
        <p:grpSpPr>
          <a:xfrm rot="-5400000">
            <a:off x="5897853" y="-6049639"/>
            <a:ext cx="405395" cy="12504672"/>
            <a:chOff x="0" y="0"/>
            <a:chExt cx="160156" cy="4940117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59A233AE-377E-FC44-16AD-C3EDE2C3CC61}"/>
                </a:ext>
              </a:extLst>
            </p:cNvPr>
            <p:cNvSpPr/>
            <p:nvPr/>
          </p:nvSpPr>
          <p:spPr>
            <a:xfrm>
              <a:off x="0" y="0"/>
              <a:ext cx="160156" cy="4940117"/>
            </a:xfrm>
            <a:custGeom>
              <a:avLst/>
              <a:gdLst/>
              <a:ahLst/>
              <a:cxnLst/>
              <a:rect l="l" t="t" r="r" b="b"/>
              <a:pathLst>
                <a:path w="160156" h="4940117">
                  <a:moveTo>
                    <a:pt x="0" y="0"/>
                  </a:moveTo>
                  <a:lnTo>
                    <a:pt x="160156" y="0"/>
                  </a:lnTo>
                  <a:lnTo>
                    <a:pt x="160156" y="4940117"/>
                  </a:lnTo>
                  <a:lnTo>
                    <a:pt x="0" y="4940117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05C79E4F-5EE9-38B2-EFF3-8E85F8A31E9F}"/>
                </a:ext>
              </a:extLst>
            </p:cNvPr>
            <p:cNvSpPr txBox="1"/>
            <p:nvPr/>
          </p:nvSpPr>
          <p:spPr>
            <a:xfrm>
              <a:off x="0" y="-28575"/>
              <a:ext cx="160156" cy="4968692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sp>
        <p:nvSpPr>
          <p:cNvPr id="80" name="TextBox 9">
            <a:extLst>
              <a:ext uri="{FF2B5EF4-FFF2-40B4-BE49-F238E27FC236}">
                <a16:creationId xmlns:a16="http://schemas.microsoft.com/office/drawing/2014/main" id="{DADAEB24-0746-B28B-894B-A0F5B393045D}"/>
              </a:ext>
            </a:extLst>
          </p:cNvPr>
          <p:cNvSpPr txBox="1"/>
          <p:nvPr/>
        </p:nvSpPr>
        <p:spPr>
          <a:xfrm>
            <a:off x="284329" y="531153"/>
            <a:ext cx="2230271" cy="5304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501"/>
              </a:lnSpc>
              <a:spcBef>
                <a:spcPct val="0"/>
              </a:spcBef>
            </a:pPr>
            <a:r>
              <a:rPr lang="en-US" sz="3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nva Sans"/>
              </a:rPr>
              <a:t>2.</a:t>
            </a:r>
            <a:r>
              <a:rPr lang="zh-CN" altLang="en-US" sz="3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nva Sans"/>
              </a:rPr>
              <a:t>命名</a:t>
            </a:r>
            <a:r>
              <a:rPr lang="en-US" altLang="zh-CN" sz="3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nva Sans"/>
              </a:rPr>
              <a:t>-</a:t>
            </a:r>
            <a:r>
              <a:rPr lang="zh-CN" altLang="en-US" sz="3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nva Sans"/>
              </a:rPr>
              <a:t>数量</a:t>
            </a:r>
            <a:endParaRPr lang="en-US" sz="32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nva Sans"/>
              <a:sym typeface="Canva Sans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048715A-2F14-903C-E666-034E2A2488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35" t="44962" r="72472" b="31699"/>
          <a:stretch/>
        </p:blipFill>
        <p:spPr>
          <a:xfrm>
            <a:off x="475492" y="1727127"/>
            <a:ext cx="1534283" cy="160062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1417E702-2CC5-3DC9-EA5D-7511C85F5D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35" t="44962" r="72472" b="31699"/>
          <a:stretch/>
        </p:blipFill>
        <p:spPr>
          <a:xfrm>
            <a:off x="2872996" y="1727127"/>
            <a:ext cx="1534283" cy="160062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C0642BF-EA3B-9DAF-4D33-90D7BA78DD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97" t="44962" r="72472" b="31699"/>
          <a:stretch/>
        </p:blipFill>
        <p:spPr>
          <a:xfrm>
            <a:off x="3955149" y="1727127"/>
            <a:ext cx="1177925" cy="1600625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356E5DCC-3525-4B00-88C1-06607CA0A3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35" t="44962" r="72472" b="31699"/>
          <a:stretch/>
        </p:blipFill>
        <p:spPr>
          <a:xfrm>
            <a:off x="5582858" y="1727127"/>
            <a:ext cx="1534283" cy="1600625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852A9490-7078-54F8-9067-3506571E4C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97" t="44962" r="72472" b="31699"/>
          <a:stretch/>
        </p:blipFill>
        <p:spPr>
          <a:xfrm>
            <a:off x="6713466" y="1727127"/>
            <a:ext cx="1177925" cy="1600625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658DEAA7-C502-5F16-F08E-35C3121588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97" t="44962" r="72472" b="31699"/>
          <a:stretch/>
        </p:blipFill>
        <p:spPr>
          <a:xfrm>
            <a:off x="7489826" y="1727126"/>
            <a:ext cx="1177925" cy="1600625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3607693D-2CEE-88C7-C953-E5232F8DC1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97" t="44962" r="72472" b="31699"/>
          <a:stretch/>
        </p:blipFill>
        <p:spPr>
          <a:xfrm>
            <a:off x="8264076" y="1727125"/>
            <a:ext cx="1177925" cy="1600625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8C7E4C07-7F5D-7968-DA7F-FA85444BFE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97" t="44962" r="72472" b="31699"/>
          <a:stretch/>
        </p:blipFill>
        <p:spPr>
          <a:xfrm>
            <a:off x="9038326" y="1727124"/>
            <a:ext cx="1177925" cy="1600625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F0696F6F-23E8-D7A7-D5B1-D7C28487C0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97" t="44962" r="72472" b="31699"/>
          <a:stretch/>
        </p:blipFill>
        <p:spPr>
          <a:xfrm>
            <a:off x="9812576" y="1727123"/>
            <a:ext cx="1177925" cy="1600625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267AD9E9-0135-50F8-0DDF-7D19CBEFF6C3}"/>
              </a:ext>
            </a:extLst>
          </p:cNvPr>
          <p:cNvSpPr txBox="1"/>
          <p:nvPr/>
        </p:nvSpPr>
        <p:spPr>
          <a:xfrm>
            <a:off x="666750" y="1308100"/>
            <a:ext cx="10096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最简单的，纯粹数量变化怎么描述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321FB05-0F2D-842E-1310-B7745C372A85}"/>
              </a:ext>
            </a:extLst>
          </p:cNvPr>
          <p:cNvSpPr txBox="1"/>
          <p:nvPr/>
        </p:nvSpPr>
        <p:spPr>
          <a:xfrm>
            <a:off x="475491" y="3377447"/>
            <a:ext cx="16010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/>
              <a:t>Eth-???</a:t>
            </a:r>
            <a:endParaRPr lang="zh-CN" altLang="en-US" sz="2800" b="1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E7C0136-6FBE-0A1F-EB9F-135FD84060F5}"/>
              </a:ext>
            </a:extLst>
          </p:cNvPr>
          <p:cNvSpPr txBox="1"/>
          <p:nvPr/>
        </p:nvSpPr>
        <p:spPr>
          <a:xfrm>
            <a:off x="3311193" y="3377447"/>
            <a:ext cx="12879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/>
              <a:t>But-???</a:t>
            </a:r>
            <a:endParaRPr lang="zh-CN" altLang="en-US" sz="2800" b="1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AFFB883-63D1-EDA7-7556-6446FE94429A}"/>
              </a:ext>
            </a:extLst>
          </p:cNvPr>
          <p:cNvSpPr txBox="1"/>
          <p:nvPr/>
        </p:nvSpPr>
        <p:spPr>
          <a:xfrm>
            <a:off x="7433169" y="3377447"/>
            <a:ext cx="17997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err="1"/>
              <a:t>Dodec</a:t>
            </a:r>
            <a:r>
              <a:rPr lang="en-US" altLang="zh-CN" sz="2800" b="1" dirty="0"/>
              <a:t>-???</a:t>
            </a:r>
            <a:endParaRPr lang="zh-CN" altLang="en-US" sz="2800" b="1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0751956F-6710-2A8F-87FF-2B4D54EFB2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35" t="44962" r="72472" b="31699"/>
          <a:stretch/>
        </p:blipFill>
        <p:spPr>
          <a:xfrm>
            <a:off x="475491" y="4241727"/>
            <a:ext cx="1534283" cy="1600625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85CED8A3-3CAE-1990-36BC-21272F0F60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97" t="44962" r="72472" b="31699"/>
          <a:stretch/>
        </p:blipFill>
        <p:spPr>
          <a:xfrm>
            <a:off x="1185482" y="4241727"/>
            <a:ext cx="1177925" cy="1600625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ABBB5058-17A4-9D29-1D91-9015CD3C3C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35" t="44962" r="72472" b="31699"/>
          <a:stretch/>
        </p:blipFill>
        <p:spPr>
          <a:xfrm>
            <a:off x="2868919" y="4241726"/>
            <a:ext cx="1534283" cy="1600625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B036F6F3-DB38-1862-6DE5-13018C66EB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97" t="44962" r="72472" b="31699"/>
          <a:stretch/>
        </p:blipFill>
        <p:spPr>
          <a:xfrm>
            <a:off x="3636060" y="4241725"/>
            <a:ext cx="1177925" cy="1600625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0C0642BF-EA3B-9DAF-4D33-90D7BA78DD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97" t="44962" r="72472" b="31699"/>
          <a:stretch/>
        </p:blipFill>
        <p:spPr>
          <a:xfrm>
            <a:off x="4403202" y="4241724"/>
            <a:ext cx="1177925" cy="1600625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0C0642BF-EA3B-9DAF-4D33-90D7BA78DD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97" t="44962" r="72472" b="31699"/>
          <a:stretch/>
        </p:blipFill>
        <p:spPr>
          <a:xfrm>
            <a:off x="5170343" y="4241723"/>
            <a:ext cx="1177925" cy="1600625"/>
          </a:xfrm>
          <a:prstGeom prst="rect">
            <a:avLst/>
          </a:prstGeom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440F63D7-C36E-F0AC-FF19-D97B4EAEB7A2}"/>
              </a:ext>
            </a:extLst>
          </p:cNvPr>
          <p:cNvSpPr txBox="1"/>
          <p:nvPr/>
        </p:nvSpPr>
        <p:spPr>
          <a:xfrm>
            <a:off x="3736191" y="5764312"/>
            <a:ext cx="14910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/>
              <a:t>Hept-???</a:t>
            </a:r>
            <a:endParaRPr lang="zh-CN" altLang="en-US" sz="2800" b="1" dirty="0"/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54FC814F-0383-5F0F-1018-6060057FF7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35" t="44962" r="72472" b="31699"/>
          <a:stretch/>
        </p:blipFill>
        <p:spPr>
          <a:xfrm>
            <a:off x="7504043" y="4241723"/>
            <a:ext cx="1534283" cy="1600625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B1AB4155-0FD0-4EEE-C79E-D256839996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97" t="44962" r="72472" b="31699"/>
          <a:stretch/>
        </p:blipFill>
        <p:spPr>
          <a:xfrm>
            <a:off x="8588944" y="4241723"/>
            <a:ext cx="1177925" cy="1600625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0C0642BF-EA3B-9DAF-4D33-90D7BA78DD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97" t="44962" r="72472" b="31699"/>
          <a:stretch/>
        </p:blipFill>
        <p:spPr>
          <a:xfrm>
            <a:off x="9323081" y="4241723"/>
            <a:ext cx="1177925" cy="1600625"/>
          </a:xfrm>
          <a:prstGeom prst="rect">
            <a:avLst/>
          </a:prstGeom>
        </p:spPr>
      </p:pic>
      <p:sp>
        <p:nvSpPr>
          <p:cNvPr id="30" name="文本框 29">
            <a:extLst>
              <a:ext uri="{FF2B5EF4-FFF2-40B4-BE49-F238E27FC236}">
                <a16:creationId xmlns:a16="http://schemas.microsoft.com/office/drawing/2014/main" id="{489E5C7A-7375-F4B3-E4BB-73F08633261C}"/>
              </a:ext>
            </a:extLst>
          </p:cNvPr>
          <p:cNvSpPr txBox="1"/>
          <p:nvPr/>
        </p:nvSpPr>
        <p:spPr>
          <a:xfrm>
            <a:off x="656811" y="5764312"/>
            <a:ext cx="14910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/>
              <a:t>Prop-???</a:t>
            </a:r>
            <a:endParaRPr lang="zh-CN" altLang="en-US" sz="2800" b="1" dirty="0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220B93C9-42BB-75DB-1DEF-EF96A99D4271}"/>
              </a:ext>
            </a:extLst>
          </p:cNvPr>
          <p:cNvSpPr txBox="1"/>
          <p:nvPr/>
        </p:nvSpPr>
        <p:spPr>
          <a:xfrm>
            <a:off x="8220834" y="5918200"/>
            <a:ext cx="15342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/>
              <a:t>Hex-???</a:t>
            </a: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88550524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BCC2CD-89A3-777A-D2B8-B68741D800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6E9C1FDD-B8D4-B7B7-2138-0E16DFB75065}"/>
              </a:ext>
            </a:extLst>
          </p:cNvPr>
          <p:cNvGrpSpPr/>
          <p:nvPr/>
        </p:nvGrpSpPr>
        <p:grpSpPr>
          <a:xfrm rot="-5400000">
            <a:off x="5897853" y="-6049639"/>
            <a:ext cx="405395" cy="12504672"/>
            <a:chOff x="0" y="0"/>
            <a:chExt cx="160156" cy="4940117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C3990174-37ED-03A3-7736-281792445CDC}"/>
                </a:ext>
              </a:extLst>
            </p:cNvPr>
            <p:cNvSpPr/>
            <p:nvPr/>
          </p:nvSpPr>
          <p:spPr>
            <a:xfrm>
              <a:off x="0" y="0"/>
              <a:ext cx="160156" cy="4940117"/>
            </a:xfrm>
            <a:custGeom>
              <a:avLst/>
              <a:gdLst/>
              <a:ahLst/>
              <a:cxnLst/>
              <a:rect l="l" t="t" r="r" b="b"/>
              <a:pathLst>
                <a:path w="160156" h="4940117">
                  <a:moveTo>
                    <a:pt x="0" y="0"/>
                  </a:moveTo>
                  <a:lnTo>
                    <a:pt x="160156" y="0"/>
                  </a:lnTo>
                  <a:lnTo>
                    <a:pt x="160156" y="4940117"/>
                  </a:lnTo>
                  <a:lnTo>
                    <a:pt x="0" y="4940117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8BF18208-0608-9F87-D36B-6EF7FB1D196D}"/>
                </a:ext>
              </a:extLst>
            </p:cNvPr>
            <p:cNvSpPr txBox="1"/>
            <p:nvPr/>
          </p:nvSpPr>
          <p:spPr>
            <a:xfrm>
              <a:off x="0" y="-28575"/>
              <a:ext cx="160156" cy="4968692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sp>
        <p:nvSpPr>
          <p:cNvPr id="6" name="椭圆 5">
            <a:extLst>
              <a:ext uri="{FF2B5EF4-FFF2-40B4-BE49-F238E27FC236}">
                <a16:creationId xmlns:a16="http://schemas.microsoft.com/office/drawing/2014/main" id="{33126D8C-4AC7-D455-AC2A-F9E813D33BD0}"/>
              </a:ext>
            </a:extLst>
          </p:cNvPr>
          <p:cNvSpPr/>
          <p:nvPr/>
        </p:nvSpPr>
        <p:spPr>
          <a:xfrm>
            <a:off x="996950" y="1193800"/>
            <a:ext cx="2114550" cy="211455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129F1A2-366E-00EB-DA70-DD65C5FA0448}"/>
              </a:ext>
            </a:extLst>
          </p:cNvPr>
          <p:cNvSpPr txBox="1"/>
          <p:nvPr/>
        </p:nvSpPr>
        <p:spPr>
          <a:xfrm>
            <a:off x="1816562" y="4444654"/>
            <a:ext cx="868931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0" b="1" dirty="0"/>
              <a:t>这些怎么区分？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C49AD082-15A8-D715-62FD-747AE93317DD}"/>
              </a:ext>
            </a:extLst>
          </p:cNvPr>
          <p:cNvSpPr/>
          <p:nvPr/>
        </p:nvSpPr>
        <p:spPr>
          <a:xfrm>
            <a:off x="4565650" y="1257300"/>
            <a:ext cx="2114550" cy="21145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等腰三角形 11">
            <a:extLst>
              <a:ext uri="{FF2B5EF4-FFF2-40B4-BE49-F238E27FC236}">
                <a16:creationId xmlns:a16="http://schemas.microsoft.com/office/drawing/2014/main" id="{65911BF9-6933-8B49-7872-2332FE140CF3}"/>
              </a:ext>
            </a:extLst>
          </p:cNvPr>
          <p:cNvSpPr/>
          <p:nvPr/>
        </p:nvSpPr>
        <p:spPr>
          <a:xfrm>
            <a:off x="8306708" y="1257300"/>
            <a:ext cx="2452878" cy="2114550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8647857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864917-03E0-823D-BDA8-99253B52C6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图片 31">
            <a:extLst>
              <a:ext uri="{FF2B5EF4-FFF2-40B4-BE49-F238E27FC236}">
                <a16:creationId xmlns:a16="http://schemas.microsoft.com/office/drawing/2014/main" id="{9FAABBDB-0978-3A86-6F38-898C658DA7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35" t="44962" r="72472" b="31699"/>
          <a:stretch/>
        </p:blipFill>
        <p:spPr>
          <a:xfrm>
            <a:off x="587762" y="1398612"/>
            <a:ext cx="1882276" cy="1963665"/>
          </a:xfrm>
          <a:prstGeom prst="rect">
            <a:avLst/>
          </a:prstGeom>
        </p:spPr>
      </p:pic>
      <p:grpSp>
        <p:nvGrpSpPr>
          <p:cNvPr id="2" name="Group 2">
            <a:extLst>
              <a:ext uri="{FF2B5EF4-FFF2-40B4-BE49-F238E27FC236}">
                <a16:creationId xmlns:a16="http://schemas.microsoft.com/office/drawing/2014/main" id="{5CF4B0C5-4CC9-1C67-0094-625E5EA05BE2}"/>
              </a:ext>
            </a:extLst>
          </p:cNvPr>
          <p:cNvGrpSpPr/>
          <p:nvPr/>
        </p:nvGrpSpPr>
        <p:grpSpPr>
          <a:xfrm rot="-5400000">
            <a:off x="5897853" y="-6049639"/>
            <a:ext cx="405395" cy="12504672"/>
            <a:chOff x="0" y="0"/>
            <a:chExt cx="160156" cy="4940117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9C183595-9172-42ED-58F0-CD2B3C30DDA7}"/>
                </a:ext>
              </a:extLst>
            </p:cNvPr>
            <p:cNvSpPr/>
            <p:nvPr/>
          </p:nvSpPr>
          <p:spPr>
            <a:xfrm>
              <a:off x="0" y="0"/>
              <a:ext cx="160156" cy="4940117"/>
            </a:xfrm>
            <a:custGeom>
              <a:avLst/>
              <a:gdLst/>
              <a:ahLst/>
              <a:cxnLst/>
              <a:rect l="l" t="t" r="r" b="b"/>
              <a:pathLst>
                <a:path w="160156" h="4940117">
                  <a:moveTo>
                    <a:pt x="0" y="0"/>
                  </a:moveTo>
                  <a:lnTo>
                    <a:pt x="160156" y="0"/>
                  </a:lnTo>
                  <a:lnTo>
                    <a:pt x="160156" y="4940117"/>
                  </a:lnTo>
                  <a:lnTo>
                    <a:pt x="0" y="4940117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AEB62648-9276-F2E9-57CD-2767474BF272}"/>
                </a:ext>
              </a:extLst>
            </p:cNvPr>
            <p:cNvSpPr txBox="1"/>
            <p:nvPr/>
          </p:nvSpPr>
          <p:spPr>
            <a:xfrm>
              <a:off x="0" y="-28575"/>
              <a:ext cx="160156" cy="4968692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sp>
        <p:nvSpPr>
          <p:cNvPr id="80" name="TextBox 9">
            <a:extLst>
              <a:ext uri="{FF2B5EF4-FFF2-40B4-BE49-F238E27FC236}">
                <a16:creationId xmlns:a16="http://schemas.microsoft.com/office/drawing/2014/main" id="{E1DE17D7-F939-F39D-80E8-6D90438FC345}"/>
              </a:ext>
            </a:extLst>
          </p:cNvPr>
          <p:cNvSpPr txBox="1"/>
          <p:nvPr/>
        </p:nvSpPr>
        <p:spPr>
          <a:xfrm>
            <a:off x="284329" y="531153"/>
            <a:ext cx="2230271" cy="5304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501"/>
              </a:lnSpc>
              <a:spcBef>
                <a:spcPct val="0"/>
              </a:spcBef>
            </a:pPr>
            <a:r>
              <a:rPr lang="en-US" sz="3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nva Sans"/>
              </a:rPr>
              <a:t>3.</a:t>
            </a:r>
            <a:r>
              <a:rPr lang="zh-CN" altLang="en-US" sz="3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nva Sans"/>
              </a:rPr>
              <a:t>命名</a:t>
            </a:r>
            <a:r>
              <a:rPr lang="en-US" altLang="zh-CN" sz="3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nva Sans"/>
              </a:rPr>
              <a:t>-</a:t>
            </a:r>
            <a:r>
              <a:rPr lang="zh-CN" altLang="en-US" sz="3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nva Sans"/>
              </a:rPr>
              <a:t>类别</a:t>
            </a:r>
            <a:endParaRPr lang="en-US" sz="32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nva Sans"/>
              <a:sym typeface="Canva San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A8C80704-4BE2-49D4-AFC5-B57C2E986289}"/>
              </a:ext>
            </a:extLst>
          </p:cNvPr>
          <p:cNvSpPr txBox="1"/>
          <p:nvPr/>
        </p:nvSpPr>
        <p:spPr>
          <a:xfrm>
            <a:off x="508000" y="1182468"/>
            <a:ext cx="10096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/>
              <a:t>不同类别的化合物，怎么区分</a:t>
            </a:r>
          </a:p>
        </p:txBody>
      </p:sp>
      <p:pic>
        <p:nvPicPr>
          <p:cNvPr id="35" name="图片 34">
            <a:extLst>
              <a:ext uri="{FF2B5EF4-FFF2-40B4-BE49-F238E27FC236}">
                <a16:creationId xmlns:a16="http://schemas.microsoft.com/office/drawing/2014/main" id="{7EDA127F-70B9-D0BF-7103-F775DF9D60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7000" y="1701378"/>
            <a:ext cx="1756753" cy="1202900"/>
          </a:xfrm>
          <a:prstGeom prst="rect">
            <a:avLst/>
          </a:prstGeom>
        </p:spPr>
      </p:pic>
      <p:pic>
        <p:nvPicPr>
          <p:cNvPr id="36" name="图片 35">
            <a:extLst>
              <a:ext uri="{FF2B5EF4-FFF2-40B4-BE49-F238E27FC236}">
                <a16:creationId xmlns:a16="http://schemas.microsoft.com/office/drawing/2014/main" id="{06C4CB51-CC60-DCBC-6659-35D20BEE8C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72" t="50979" r="31855" b="36428"/>
          <a:stretch/>
        </p:blipFill>
        <p:spPr>
          <a:xfrm>
            <a:off x="6754833" y="1739895"/>
            <a:ext cx="2223659" cy="1204851"/>
          </a:xfrm>
          <a:prstGeom prst="rect">
            <a:avLst/>
          </a:prstGeom>
        </p:spPr>
      </p:pic>
      <p:pic>
        <p:nvPicPr>
          <p:cNvPr id="38" name="图片 37">
            <a:extLst>
              <a:ext uri="{FF2B5EF4-FFF2-40B4-BE49-F238E27FC236}">
                <a16:creationId xmlns:a16="http://schemas.microsoft.com/office/drawing/2014/main" id="{322288DF-E212-ACBB-67A0-799F3ABCBE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073" y="3628942"/>
            <a:ext cx="1987792" cy="796868"/>
          </a:xfrm>
          <a:prstGeom prst="rect">
            <a:avLst/>
          </a:prstGeom>
        </p:spPr>
      </p:pic>
      <p:pic>
        <p:nvPicPr>
          <p:cNvPr id="40" name="图片 39">
            <a:extLst>
              <a:ext uri="{FF2B5EF4-FFF2-40B4-BE49-F238E27FC236}">
                <a16:creationId xmlns:a16="http://schemas.microsoft.com/office/drawing/2014/main" id="{32EE0958-48DC-182C-0A23-74CA5271DD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96497" y="3375306"/>
            <a:ext cx="2037757" cy="1418439"/>
          </a:xfrm>
          <a:prstGeom prst="rect">
            <a:avLst/>
          </a:prstGeom>
        </p:spPr>
      </p:pic>
      <p:pic>
        <p:nvPicPr>
          <p:cNvPr id="42" name="图片 41">
            <a:extLst>
              <a:ext uri="{FF2B5EF4-FFF2-40B4-BE49-F238E27FC236}">
                <a16:creationId xmlns:a16="http://schemas.microsoft.com/office/drawing/2014/main" id="{9724EEB6-F94B-3A61-7AED-AEC6F1C3B2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54833" y="3476429"/>
            <a:ext cx="1354117" cy="1302035"/>
          </a:xfrm>
          <a:prstGeom prst="rect">
            <a:avLst/>
          </a:prstGeom>
        </p:spPr>
      </p:pic>
      <p:pic>
        <p:nvPicPr>
          <p:cNvPr id="44" name="图片 43">
            <a:extLst>
              <a:ext uri="{FF2B5EF4-FFF2-40B4-BE49-F238E27FC236}">
                <a16:creationId xmlns:a16="http://schemas.microsoft.com/office/drawing/2014/main" id="{521D8B18-1AB6-C617-6C0A-7975168B95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71812" y="3460893"/>
            <a:ext cx="2284541" cy="1383905"/>
          </a:xfrm>
          <a:prstGeom prst="rect">
            <a:avLst/>
          </a:prstGeom>
        </p:spPr>
      </p:pic>
      <p:pic>
        <p:nvPicPr>
          <p:cNvPr id="46" name="图片 45">
            <a:extLst>
              <a:ext uri="{FF2B5EF4-FFF2-40B4-BE49-F238E27FC236}">
                <a16:creationId xmlns:a16="http://schemas.microsoft.com/office/drawing/2014/main" id="{6D714643-AC8F-E951-ED23-2B818DBC0AA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2123" y="5429051"/>
            <a:ext cx="2162477" cy="1428949"/>
          </a:xfrm>
          <a:prstGeom prst="rect">
            <a:avLst/>
          </a:prstGeom>
        </p:spPr>
      </p:pic>
      <p:sp>
        <p:nvSpPr>
          <p:cNvPr id="49" name="文本框 48">
            <a:extLst>
              <a:ext uri="{FF2B5EF4-FFF2-40B4-BE49-F238E27FC236}">
                <a16:creationId xmlns:a16="http://schemas.microsoft.com/office/drawing/2014/main" id="{48B07EE0-F5A1-68BB-137A-910E3999339A}"/>
              </a:ext>
            </a:extLst>
          </p:cNvPr>
          <p:cNvSpPr txBox="1"/>
          <p:nvPr/>
        </p:nvSpPr>
        <p:spPr>
          <a:xfrm>
            <a:off x="558939" y="3026581"/>
            <a:ext cx="20968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/>
              <a:t>Alkane </a:t>
            </a:r>
            <a:r>
              <a:rPr lang="zh-CN" altLang="en-US" sz="2800" b="1" dirty="0"/>
              <a:t>烷</a:t>
            </a: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6D47CD0C-4C86-CFF1-FFEA-EE582F173A09}"/>
              </a:ext>
            </a:extLst>
          </p:cNvPr>
          <p:cNvSpPr txBox="1"/>
          <p:nvPr/>
        </p:nvSpPr>
        <p:spPr>
          <a:xfrm>
            <a:off x="3936998" y="3029136"/>
            <a:ext cx="17567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/>
              <a:t>Alkene </a:t>
            </a:r>
            <a:r>
              <a:rPr lang="zh-CN" altLang="en-US" sz="2800" b="1" dirty="0"/>
              <a:t>烯 </a:t>
            </a: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05BF6FC6-6D62-1EC3-21A9-946A9D58BCC8}"/>
              </a:ext>
            </a:extLst>
          </p:cNvPr>
          <p:cNvSpPr txBox="1"/>
          <p:nvPr/>
        </p:nvSpPr>
        <p:spPr>
          <a:xfrm>
            <a:off x="6895334" y="2979623"/>
            <a:ext cx="20377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/>
              <a:t>Alkyne </a:t>
            </a:r>
            <a:r>
              <a:rPr lang="zh-CN" altLang="en-US" sz="2800" b="1" dirty="0"/>
              <a:t>炔</a:t>
            </a: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FDE0655D-2704-EA4E-BE5F-7AB197EB0A56}"/>
              </a:ext>
            </a:extLst>
          </p:cNvPr>
          <p:cNvSpPr txBox="1"/>
          <p:nvPr/>
        </p:nvSpPr>
        <p:spPr>
          <a:xfrm>
            <a:off x="611184" y="4798631"/>
            <a:ext cx="19034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/>
              <a:t>Alcohol </a:t>
            </a:r>
            <a:r>
              <a:rPr lang="zh-CN" altLang="en-US" sz="2800" b="1" dirty="0"/>
              <a:t>醇</a:t>
            </a: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B1E19DDB-8619-4C79-8675-E8B34E3EAF9A}"/>
              </a:ext>
            </a:extLst>
          </p:cNvPr>
          <p:cNvSpPr txBox="1"/>
          <p:nvPr/>
        </p:nvSpPr>
        <p:spPr>
          <a:xfrm>
            <a:off x="4135575" y="4800874"/>
            <a:ext cx="21029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/>
              <a:t>Thiol </a:t>
            </a:r>
            <a:r>
              <a:rPr lang="zh-CN" altLang="en-US" sz="2800" b="1" dirty="0"/>
              <a:t>巯</a:t>
            </a: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3447383D-067A-DD03-A401-A472A26DFA6C}"/>
              </a:ext>
            </a:extLst>
          </p:cNvPr>
          <p:cNvSpPr txBox="1"/>
          <p:nvPr/>
        </p:nvSpPr>
        <p:spPr>
          <a:xfrm>
            <a:off x="6454406" y="4799375"/>
            <a:ext cx="22236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/>
              <a:t>Benzene </a:t>
            </a:r>
            <a:r>
              <a:rPr lang="zh-CN" altLang="en-US" sz="2800" b="1" dirty="0"/>
              <a:t>苯</a:t>
            </a: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0245D86E-5332-6B99-D67A-4A474203D762}"/>
              </a:ext>
            </a:extLst>
          </p:cNvPr>
          <p:cNvSpPr txBox="1"/>
          <p:nvPr/>
        </p:nvSpPr>
        <p:spPr>
          <a:xfrm>
            <a:off x="9249698" y="4776179"/>
            <a:ext cx="19034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/>
              <a:t>Phenol </a:t>
            </a:r>
            <a:r>
              <a:rPr lang="zh-CN" altLang="en-US" sz="2800" b="1" dirty="0"/>
              <a:t>酚</a:t>
            </a: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9D283604-B397-F7A9-1305-2B3A600BECD5}"/>
              </a:ext>
            </a:extLst>
          </p:cNvPr>
          <p:cNvSpPr txBox="1"/>
          <p:nvPr/>
        </p:nvSpPr>
        <p:spPr>
          <a:xfrm>
            <a:off x="2136671" y="6344413"/>
            <a:ext cx="20377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/>
              <a:t>Amine </a:t>
            </a:r>
            <a:r>
              <a:rPr lang="zh-CN" altLang="en-US" sz="2800" b="1" dirty="0"/>
              <a:t>胺</a:t>
            </a:r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30B1CAF8-9333-7413-EE85-7565D35E6084}"/>
              </a:ext>
            </a:extLst>
          </p:cNvPr>
          <p:cNvSpPr txBox="1"/>
          <p:nvPr/>
        </p:nvSpPr>
        <p:spPr>
          <a:xfrm>
            <a:off x="6096000" y="6290708"/>
            <a:ext cx="20377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/>
              <a:t>Ester </a:t>
            </a:r>
            <a:r>
              <a:rPr lang="zh-CN" altLang="en-US" sz="2800" b="1" dirty="0"/>
              <a:t>酯</a:t>
            </a:r>
          </a:p>
        </p:txBody>
      </p:sp>
      <p:pic>
        <p:nvPicPr>
          <p:cNvPr id="62" name="图片 61">
            <a:extLst>
              <a:ext uri="{FF2B5EF4-FFF2-40B4-BE49-F238E27FC236}">
                <a16:creationId xmlns:a16="http://schemas.microsoft.com/office/drawing/2014/main" id="{E0AD9C5C-93AD-B83A-5F99-A12C9D1690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35" t="48534" r="72472" b="35189"/>
          <a:stretch/>
        </p:blipFill>
        <p:spPr>
          <a:xfrm>
            <a:off x="3796497" y="5429051"/>
            <a:ext cx="1903416" cy="1384877"/>
          </a:xfrm>
          <a:prstGeom prst="rect">
            <a:avLst/>
          </a:prstGeom>
        </p:spPr>
      </p:pic>
      <p:pic>
        <p:nvPicPr>
          <p:cNvPr id="61" name="图片 60">
            <a:extLst>
              <a:ext uri="{FF2B5EF4-FFF2-40B4-BE49-F238E27FC236}">
                <a16:creationId xmlns:a16="http://schemas.microsoft.com/office/drawing/2014/main" id="{D3731266-804C-7CA0-CE72-2FC0E2708B15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35491"/>
          <a:stretch/>
        </p:blipFill>
        <p:spPr>
          <a:xfrm>
            <a:off x="5167024" y="5549900"/>
            <a:ext cx="897226" cy="771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77488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17BDCC-64AD-B930-4D14-BA988BFE94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D103B2AF-02D0-68EF-E7BF-4B02EA71DC6A}"/>
              </a:ext>
            </a:extLst>
          </p:cNvPr>
          <p:cNvGrpSpPr/>
          <p:nvPr/>
        </p:nvGrpSpPr>
        <p:grpSpPr>
          <a:xfrm rot="-5400000">
            <a:off x="5897853" y="-6049639"/>
            <a:ext cx="405395" cy="12504672"/>
            <a:chOff x="0" y="0"/>
            <a:chExt cx="160156" cy="4940117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0C72A342-CB13-9A99-B0CE-9DFF42300D78}"/>
                </a:ext>
              </a:extLst>
            </p:cNvPr>
            <p:cNvSpPr/>
            <p:nvPr/>
          </p:nvSpPr>
          <p:spPr>
            <a:xfrm>
              <a:off x="0" y="0"/>
              <a:ext cx="160156" cy="4940117"/>
            </a:xfrm>
            <a:custGeom>
              <a:avLst/>
              <a:gdLst/>
              <a:ahLst/>
              <a:cxnLst/>
              <a:rect l="l" t="t" r="r" b="b"/>
              <a:pathLst>
                <a:path w="160156" h="4940117">
                  <a:moveTo>
                    <a:pt x="0" y="0"/>
                  </a:moveTo>
                  <a:lnTo>
                    <a:pt x="160156" y="0"/>
                  </a:lnTo>
                  <a:lnTo>
                    <a:pt x="160156" y="4940117"/>
                  </a:lnTo>
                  <a:lnTo>
                    <a:pt x="0" y="4940117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07782938-4A55-D649-3816-0D5122252FFD}"/>
                </a:ext>
              </a:extLst>
            </p:cNvPr>
            <p:cNvSpPr txBox="1"/>
            <p:nvPr/>
          </p:nvSpPr>
          <p:spPr>
            <a:xfrm>
              <a:off x="0" y="-28575"/>
              <a:ext cx="160156" cy="4968692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pic>
        <p:nvPicPr>
          <p:cNvPr id="8" name="图片 7">
            <a:extLst>
              <a:ext uri="{FF2B5EF4-FFF2-40B4-BE49-F238E27FC236}">
                <a16:creationId xmlns:a16="http://schemas.microsoft.com/office/drawing/2014/main" id="{15A20816-65FF-A86D-3B78-8CD6289BCF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478" y="1542137"/>
            <a:ext cx="11647044" cy="3773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36970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79686A-5C2B-F62E-530A-EC8283D115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A3BC5010-938D-2E3E-0E08-0A4C62CFA8ED}"/>
              </a:ext>
            </a:extLst>
          </p:cNvPr>
          <p:cNvGrpSpPr/>
          <p:nvPr/>
        </p:nvGrpSpPr>
        <p:grpSpPr>
          <a:xfrm rot="-5400000">
            <a:off x="5897853" y="-6049639"/>
            <a:ext cx="405395" cy="12504672"/>
            <a:chOff x="0" y="0"/>
            <a:chExt cx="160156" cy="4940117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926A3E2C-20B1-0AF4-AB5E-138DA2E4AF31}"/>
                </a:ext>
              </a:extLst>
            </p:cNvPr>
            <p:cNvSpPr/>
            <p:nvPr/>
          </p:nvSpPr>
          <p:spPr>
            <a:xfrm>
              <a:off x="0" y="0"/>
              <a:ext cx="160156" cy="4940117"/>
            </a:xfrm>
            <a:custGeom>
              <a:avLst/>
              <a:gdLst/>
              <a:ahLst/>
              <a:cxnLst/>
              <a:rect l="l" t="t" r="r" b="b"/>
              <a:pathLst>
                <a:path w="160156" h="4940117">
                  <a:moveTo>
                    <a:pt x="0" y="0"/>
                  </a:moveTo>
                  <a:lnTo>
                    <a:pt x="160156" y="0"/>
                  </a:lnTo>
                  <a:lnTo>
                    <a:pt x="160156" y="4940117"/>
                  </a:lnTo>
                  <a:lnTo>
                    <a:pt x="0" y="4940117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F558B7C9-7CB9-7F68-A6B1-BFE7363E7548}"/>
                </a:ext>
              </a:extLst>
            </p:cNvPr>
            <p:cNvSpPr txBox="1"/>
            <p:nvPr/>
          </p:nvSpPr>
          <p:spPr>
            <a:xfrm>
              <a:off x="0" y="-28575"/>
              <a:ext cx="160156" cy="4968692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pic>
        <p:nvPicPr>
          <p:cNvPr id="6" name="图片 5">
            <a:extLst>
              <a:ext uri="{FF2B5EF4-FFF2-40B4-BE49-F238E27FC236}">
                <a16:creationId xmlns:a16="http://schemas.microsoft.com/office/drawing/2014/main" id="{3AD1BCC2-1BF3-BE98-E293-C2F617EC7F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700" y="491782"/>
            <a:ext cx="9400256" cy="6366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76488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F24FA8-7413-0FFC-A98C-1B5B42ED68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2456F0E4-6163-261A-A125-CE8239CA5CCF}"/>
              </a:ext>
            </a:extLst>
          </p:cNvPr>
          <p:cNvGrpSpPr/>
          <p:nvPr/>
        </p:nvGrpSpPr>
        <p:grpSpPr>
          <a:xfrm rot="-5400000">
            <a:off x="5897853" y="-6049639"/>
            <a:ext cx="405395" cy="12504672"/>
            <a:chOff x="0" y="0"/>
            <a:chExt cx="160156" cy="4940117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1FEBBA3B-C7FD-4EE5-B546-3775D341C3BE}"/>
                </a:ext>
              </a:extLst>
            </p:cNvPr>
            <p:cNvSpPr/>
            <p:nvPr/>
          </p:nvSpPr>
          <p:spPr>
            <a:xfrm>
              <a:off x="0" y="0"/>
              <a:ext cx="160156" cy="4940117"/>
            </a:xfrm>
            <a:custGeom>
              <a:avLst/>
              <a:gdLst/>
              <a:ahLst/>
              <a:cxnLst/>
              <a:rect l="l" t="t" r="r" b="b"/>
              <a:pathLst>
                <a:path w="160156" h="4940117">
                  <a:moveTo>
                    <a:pt x="0" y="0"/>
                  </a:moveTo>
                  <a:lnTo>
                    <a:pt x="160156" y="0"/>
                  </a:lnTo>
                  <a:lnTo>
                    <a:pt x="160156" y="4940117"/>
                  </a:lnTo>
                  <a:lnTo>
                    <a:pt x="0" y="4940117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CB77F1DE-EE68-76BC-7BB0-F8CBB213F44B}"/>
                </a:ext>
              </a:extLst>
            </p:cNvPr>
            <p:cNvSpPr txBox="1"/>
            <p:nvPr/>
          </p:nvSpPr>
          <p:spPr>
            <a:xfrm>
              <a:off x="0" y="-28575"/>
              <a:ext cx="160156" cy="4968692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sp>
        <p:nvSpPr>
          <p:cNvPr id="80" name="TextBox 9">
            <a:extLst>
              <a:ext uri="{FF2B5EF4-FFF2-40B4-BE49-F238E27FC236}">
                <a16:creationId xmlns:a16="http://schemas.microsoft.com/office/drawing/2014/main" id="{140F93CD-4CB3-203E-FCA7-01561C015D5A}"/>
              </a:ext>
            </a:extLst>
          </p:cNvPr>
          <p:cNvSpPr txBox="1"/>
          <p:nvPr/>
        </p:nvSpPr>
        <p:spPr>
          <a:xfrm>
            <a:off x="284329" y="531153"/>
            <a:ext cx="2230271" cy="5304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501"/>
              </a:lnSpc>
              <a:spcBef>
                <a:spcPct val="0"/>
              </a:spcBef>
            </a:pPr>
            <a:r>
              <a:rPr lang="en-US" sz="3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nva Sans"/>
              </a:rPr>
              <a:t>3.</a:t>
            </a:r>
            <a:r>
              <a:rPr lang="zh-CN" altLang="en-US" sz="3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nva Sans"/>
              </a:rPr>
              <a:t>命名</a:t>
            </a:r>
            <a:r>
              <a:rPr lang="en-US" altLang="zh-CN" sz="3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nva Sans"/>
              </a:rPr>
              <a:t>-</a:t>
            </a:r>
            <a:r>
              <a:rPr lang="zh-CN" altLang="en-US" sz="3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nva Sans"/>
              </a:rPr>
              <a:t>类别</a:t>
            </a:r>
            <a:endParaRPr lang="en-US" sz="32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nva Sans"/>
              <a:sym typeface="Canva San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BA0553E8-E6E4-6B61-9F9B-1134A5EC926D}"/>
              </a:ext>
            </a:extLst>
          </p:cNvPr>
          <p:cNvSpPr txBox="1"/>
          <p:nvPr/>
        </p:nvSpPr>
        <p:spPr>
          <a:xfrm>
            <a:off x="666750" y="1187377"/>
            <a:ext cx="10096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/>
              <a:t>在数字前缀后，添加词，来表示不同类别的化合物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D447949-D07E-56AE-D346-B69949DC4D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50" y="2261659"/>
            <a:ext cx="3873500" cy="1578934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A01A3E69-1DC3-0F24-8119-C1B98FA183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750" y="4496680"/>
            <a:ext cx="3625850" cy="2337544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A226FE02-5A0F-09D6-8239-E439277A702D}"/>
              </a:ext>
            </a:extLst>
          </p:cNvPr>
          <p:cNvSpPr txBox="1"/>
          <p:nvPr/>
        </p:nvSpPr>
        <p:spPr>
          <a:xfrm>
            <a:off x="666750" y="1817673"/>
            <a:ext cx="10096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碳碳键的类别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6FD1E34D-6670-5339-CF93-D144E6122AC9}"/>
              </a:ext>
            </a:extLst>
          </p:cNvPr>
          <p:cNvSpPr txBox="1"/>
          <p:nvPr/>
        </p:nvSpPr>
        <p:spPr>
          <a:xfrm>
            <a:off x="666750" y="4043281"/>
            <a:ext cx="10096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有没有其他元素（官能团）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50BB2B5-76AC-2F8D-4336-6430E9B6DCB3}"/>
              </a:ext>
            </a:extLst>
          </p:cNvPr>
          <p:cNvSpPr txBox="1"/>
          <p:nvPr/>
        </p:nvSpPr>
        <p:spPr>
          <a:xfrm>
            <a:off x="6953250" y="2285390"/>
            <a:ext cx="518788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</a:rPr>
              <a:t>Num+</a:t>
            </a:r>
            <a:r>
              <a:rPr lang="zh-CN" altLang="en-US" sz="4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</a:rPr>
              <a:t>碳碳键类别</a:t>
            </a:r>
            <a:r>
              <a:rPr lang="en-US" altLang="zh-CN" sz="4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</a:rPr>
              <a:t>+</a:t>
            </a:r>
            <a:r>
              <a:rPr lang="zh-CN" altLang="en-US" sz="4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</a:rPr>
              <a:t>其他元素</a:t>
            </a:r>
          </a:p>
        </p:txBody>
      </p:sp>
    </p:spTree>
    <p:extLst>
      <p:ext uri="{BB962C8B-B14F-4D97-AF65-F5344CB8AC3E}">
        <p14:creationId xmlns:p14="http://schemas.microsoft.com/office/powerpoint/2010/main" val="211040976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96CEB5-139F-D321-367A-8503E2BB05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8BF73607-A35E-A1ED-8F7C-7CC05E3DD454}"/>
              </a:ext>
            </a:extLst>
          </p:cNvPr>
          <p:cNvGrpSpPr/>
          <p:nvPr/>
        </p:nvGrpSpPr>
        <p:grpSpPr>
          <a:xfrm rot="-5400000">
            <a:off x="5897853" y="-6049639"/>
            <a:ext cx="405395" cy="12504672"/>
            <a:chOff x="0" y="0"/>
            <a:chExt cx="160156" cy="4940117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EBE20765-383A-8507-9B68-42095145D9DC}"/>
                </a:ext>
              </a:extLst>
            </p:cNvPr>
            <p:cNvSpPr/>
            <p:nvPr/>
          </p:nvSpPr>
          <p:spPr>
            <a:xfrm>
              <a:off x="0" y="0"/>
              <a:ext cx="160156" cy="4940117"/>
            </a:xfrm>
            <a:custGeom>
              <a:avLst/>
              <a:gdLst/>
              <a:ahLst/>
              <a:cxnLst/>
              <a:rect l="l" t="t" r="r" b="b"/>
              <a:pathLst>
                <a:path w="160156" h="4940117">
                  <a:moveTo>
                    <a:pt x="0" y="0"/>
                  </a:moveTo>
                  <a:lnTo>
                    <a:pt x="160156" y="0"/>
                  </a:lnTo>
                  <a:lnTo>
                    <a:pt x="160156" y="4940117"/>
                  </a:lnTo>
                  <a:lnTo>
                    <a:pt x="0" y="4940117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936A7809-8C5B-2CB1-C829-3F4EC34C0A7F}"/>
                </a:ext>
              </a:extLst>
            </p:cNvPr>
            <p:cNvSpPr txBox="1"/>
            <p:nvPr/>
          </p:nvSpPr>
          <p:spPr>
            <a:xfrm>
              <a:off x="0" y="-28575"/>
              <a:ext cx="160156" cy="4968692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D63A4A14-1804-7D6A-5220-586EE7CD438C}"/>
              </a:ext>
            </a:extLst>
          </p:cNvPr>
          <p:cNvSpPr txBox="1"/>
          <p:nvPr/>
        </p:nvSpPr>
        <p:spPr>
          <a:xfrm>
            <a:off x="1258112" y="3288954"/>
            <a:ext cx="948643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0" b="1" dirty="0"/>
              <a:t>这种小叉怎么办？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B37E545-3F6A-2346-EBED-8C3A5625B6A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30194"/>
          <a:stretch/>
        </p:blipFill>
        <p:spPr>
          <a:xfrm>
            <a:off x="2130304" y="1741516"/>
            <a:ext cx="1387596" cy="79686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19DCA77-FFA2-2980-1CAE-01711377B53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801" r="30194"/>
          <a:stretch/>
        </p:blipFill>
        <p:spPr>
          <a:xfrm>
            <a:off x="3198394" y="1725190"/>
            <a:ext cx="1272274" cy="796868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BB2A2DDE-2849-2FC5-53A7-0DEF1AC13A1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801" r="30194"/>
          <a:stretch/>
        </p:blipFill>
        <p:spPr>
          <a:xfrm>
            <a:off x="4131844" y="1725190"/>
            <a:ext cx="1272274" cy="796868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819DCA77-FFA2-2980-1CAE-01711377B53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801" r="30194"/>
          <a:stretch/>
        </p:blipFill>
        <p:spPr>
          <a:xfrm>
            <a:off x="5065294" y="1725190"/>
            <a:ext cx="1272274" cy="796868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819DCA77-FFA2-2980-1CAE-01711377B53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801" r="30194"/>
          <a:stretch/>
        </p:blipFill>
        <p:spPr>
          <a:xfrm>
            <a:off x="6001331" y="1725190"/>
            <a:ext cx="1272274" cy="796868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819DCA77-FFA2-2980-1CAE-01711377B53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801" r="30194"/>
          <a:stretch/>
        </p:blipFill>
        <p:spPr>
          <a:xfrm>
            <a:off x="6932194" y="1725190"/>
            <a:ext cx="1272274" cy="796868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819DCA77-FFA2-2980-1CAE-01711377B53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801" r="30194"/>
          <a:stretch/>
        </p:blipFill>
        <p:spPr>
          <a:xfrm>
            <a:off x="7868231" y="1725190"/>
            <a:ext cx="1272274" cy="796868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819DCA77-FFA2-2980-1CAE-01711377B53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801" r="30194"/>
          <a:stretch/>
        </p:blipFill>
        <p:spPr>
          <a:xfrm>
            <a:off x="8799094" y="1725190"/>
            <a:ext cx="1272274" cy="796868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819DCA77-FFA2-2980-1CAE-01711377B53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801" r="30194"/>
          <a:stretch/>
        </p:blipFill>
        <p:spPr>
          <a:xfrm>
            <a:off x="9741922" y="1725190"/>
            <a:ext cx="1272274" cy="796868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819DCA77-FFA2-2980-1CAE-01711377B53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801" r="30194"/>
          <a:stretch/>
        </p:blipFill>
        <p:spPr>
          <a:xfrm>
            <a:off x="1331494" y="1741516"/>
            <a:ext cx="1272274" cy="796868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F02A8A72-D2A0-EFEA-123D-D33695FC13F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950" t="-1" r="70573" b="9234"/>
          <a:stretch/>
        </p:blipFill>
        <p:spPr>
          <a:xfrm rot="17933654">
            <a:off x="4382479" y="1379872"/>
            <a:ext cx="407023" cy="723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5355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56BD35-2D0F-C141-64B5-CD30719CEE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C1452591-661D-5B43-35BA-AB5AF8407C2B}"/>
              </a:ext>
            </a:extLst>
          </p:cNvPr>
          <p:cNvGrpSpPr/>
          <p:nvPr/>
        </p:nvGrpSpPr>
        <p:grpSpPr>
          <a:xfrm rot="-5400000">
            <a:off x="5897853" y="-6049639"/>
            <a:ext cx="405395" cy="12504672"/>
            <a:chOff x="0" y="0"/>
            <a:chExt cx="160156" cy="4940117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81C812F0-65C9-AA7C-D3DE-AA73CF9D590B}"/>
                </a:ext>
              </a:extLst>
            </p:cNvPr>
            <p:cNvSpPr/>
            <p:nvPr/>
          </p:nvSpPr>
          <p:spPr>
            <a:xfrm>
              <a:off x="0" y="0"/>
              <a:ext cx="160156" cy="4940117"/>
            </a:xfrm>
            <a:custGeom>
              <a:avLst/>
              <a:gdLst/>
              <a:ahLst/>
              <a:cxnLst/>
              <a:rect l="l" t="t" r="r" b="b"/>
              <a:pathLst>
                <a:path w="160156" h="4940117">
                  <a:moveTo>
                    <a:pt x="0" y="0"/>
                  </a:moveTo>
                  <a:lnTo>
                    <a:pt x="160156" y="0"/>
                  </a:lnTo>
                  <a:lnTo>
                    <a:pt x="160156" y="4940117"/>
                  </a:lnTo>
                  <a:lnTo>
                    <a:pt x="0" y="4940117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43AD08A1-AFD3-BDDF-C729-AD6F8D39E149}"/>
                </a:ext>
              </a:extLst>
            </p:cNvPr>
            <p:cNvSpPr txBox="1"/>
            <p:nvPr/>
          </p:nvSpPr>
          <p:spPr>
            <a:xfrm>
              <a:off x="0" y="-28575"/>
              <a:ext cx="160156" cy="4968692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sp>
        <p:nvSpPr>
          <p:cNvPr id="80" name="TextBox 9">
            <a:extLst>
              <a:ext uri="{FF2B5EF4-FFF2-40B4-BE49-F238E27FC236}">
                <a16:creationId xmlns:a16="http://schemas.microsoft.com/office/drawing/2014/main" id="{506E3F1B-414E-A697-94F4-9751ACBF704B}"/>
              </a:ext>
            </a:extLst>
          </p:cNvPr>
          <p:cNvSpPr txBox="1"/>
          <p:nvPr/>
        </p:nvSpPr>
        <p:spPr>
          <a:xfrm>
            <a:off x="284329" y="531153"/>
            <a:ext cx="2230271" cy="5304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501"/>
              </a:lnSpc>
              <a:spcBef>
                <a:spcPct val="0"/>
              </a:spcBef>
            </a:pPr>
            <a:r>
              <a:rPr lang="en-US" sz="3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nva Sans"/>
              </a:rPr>
              <a:t>4.</a:t>
            </a:r>
            <a:r>
              <a:rPr lang="zh-CN" altLang="en-US" sz="3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nva Sans"/>
              </a:rPr>
              <a:t>命名</a:t>
            </a:r>
            <a:r>
              <a:rPr lang="en-US" altLang="zh-CN" sz="3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nva Sans"/>
              </a:rPr>
              <a:t>-</a:t>
            </a:r>
            <a:r>
              <a:rPr lang="zh-CN" altLang="en-US" sz="3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nva Sans"/>
              </a:rPr>
              <a:t>支链</a:t>
            </a:r>
            <a:endParaRPr lang="en-US" sz="32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nva Sans"/>
              <a:sym typeface="Canva San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07A80026-0438-1AC2-C1C3-0672F7FE8750}"/>
              </a:ext>
            </a:extLst>
          </p:cNvPr>
          <p:cNvSpPr txBox="1"/>
          <p:nvPr/>
        </p:nvSpPr>
        <p:spPr>
          <a:xfrm>
            <a:off x="469900" y="1184398"/>
            <a:ext cx="10096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/>
              <a:t>对于不是只有一个碳链的烷烃，需要完善</a:t>
            </a:r>
          </a:p>
        </p:txBody>
      </p:sp>
      <p:pic>
        <p:nvPicPr>
          <p:cNvPr id="1026" name="Picture 2" descr="户外公园树木大树摄影图__自然风景_自然景观_摄影图库_昵图网nipic.com">
            <a:extLst>
              <a:ext uri="{FF2B5EF4-FFF2-40B4-BE49-F238E27FC236}">
                <a16:creationId xmlns:a16="http://schemas.microsoft.com/office/drawing/2014/main" id="{2B75E858-564D-E5C9-7E55-A3799B3BB8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963"/>
          <a:stretch/>
        </p:blipFill>
        <p:spPr bwMode="auto">
          <a:xfrm>
            <a:off x="7548563" y="528174"/>
            <a:ext cx="4573587" cy="6311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7F67B2FF-B8A6-5E96-252C-F37780B025C1}"/>
              </a:ext>
            </a:extLst>
          </p:cNvPr>
          <p:cNvSpPr txBox="1"/>
          <p:nvPr/>
        </p:nvSpPr>
        <p:spPr>
          <a:xfrm>
            <a:off x="469900" y="1759059"/>
            <a:ext cx="42227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/>
              <a:t>STEP 1</a:t>
            </a:r>
            <a:r>
              <a:rPr lang="zh-CN" altLang="en-US" sz="2800" b="1" dirty="0"/>
              <a:t>：找</a:t>
            </a:r>
            <a:r>
              <a:rPr lang="zh-CN" altLang="en-US" sz="2800" b="1" dirty="0">
                <a:solidFill>
                  <a:srgbClr val="FF0000"/>
                </a:solidFill>
              </a:rPr>
              <a:t>最长的碳链 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2E1DA311-32ED-8367-E435-55B0A31F5D2C}"/>
              </a:ext>
            </a:extLst>
          </p:cNvPr>
          <p:cNvSpPr txBox="1"/>
          <p:nvPr/>
        </p:nvSpPr>
        <p:spPr>
          <a:xfrm>
            <a:off x="469900" y="3206859"/>
            <a:ext cx="37020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/>
              <a:t>STEP 2</a:t>
            </a:r>
            <a:r>
              <a:rPr lang="zh-CN" altLang="en-US" sz="2800" b="1" dirty="0"/>
              <a:t>：支链是什么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4BCE17B4-6EB3-9A7D-610C-B607F044BBC3}"/>
              </a:ext>
            </a:extLst>
          </p:cNvPr>
          <p:cNvSpPr txBox="1"/>
          <p:nvPr/>
        </p:nvSpPr>
        <p:spPr>
          <a:xfrm>
            <a:off x="469900" y="4553059"/>
            <a:ext cx="71691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/>
              <a:t>STEP 3</a:t>
            </a:r>
            <a:r>
              <a:rPr lang="zh-CN" altLang="en-US" sz="2800" b="1" dirty="0"/>
              <a:t>：支链的位置</a:t>
            </a:r>
            <a:r>
              <a:rPr lang="en-US" altLang="zh-CN" sz="2800" b="1" dirty="0"/>
              <a:t>:</a:t>
            </a:r>
            <a:r>
              <a:rPr lang="zh-CN" altLang="en-US" sz="2800" b="1" dirty="0"/>
              <a:t>首字母</a:t>
            </a:r>
            <a:r>
              <a:rPr lang="en-US" altLang="zh-CN" sz="2800" b="1" dirty="0"/>
              <a:t>+</a:t>
            </a:r>
            <a:r>
              <a:rPr lang="zh-CN" altLang="en-US" sz="2800" b="1" dirty="0"/>
              <a:t>数字和</a:t>
            </a:r>
            <a:r>
              <a:rPr lang="en-US" altLang="zh-CN" sz="2800" b="1" dirty="0"/>
              <a:t>min</a:t>
            </a:r>
            <a:endParaRPr lang="zh-CN" altLang="en-US" sz="2800" b="1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48B0A6E-A11F-7E9D-7C5A-E4F9F5B09C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1037" y="2251570"/>
            <a:ext cx="3132589" cy="839663"/>
          </a:xfrm>
          <a:prstGeom prst="rect">
            <a:avLst/>
          </a:prstGeom>
        </p:spPr>
      </p:pic>
      <p:sp>
        <p:nvSpPr>
          <p:cNvPr id="10" name="椭圆 9">
            <a:extLst>
              <a:ext uri="{FF2B5EF4-FFF2-40B4-BE49-F238E27FC236}">
                <a16:creationId xmlns:a16="http://schemas.microsoft.com/office/drawing/2014/main" id="{ADC7E729-401A-69CA-879D-B472D2B8BCCF}"/>
              </a:ext>
            </a:extLst>
          </p:cNvPr>
          <p:cNvSpPr/>
          <p:nvPr/>
        </p:nvSpPr>
        <p:spPr>
          <a:xfrm>
            <a:off x="2400300" y="2471082"/>
            <a:ext cx="3232150" cy="58430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106E7DDC-DD89-1100-FC13-B6794F855A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005" y="3677554"/>
            <a:ext cx="3132589" cy="839663"/>
          </a:xfrm>
          <a:prstGeom prst="rect">
            <a:avLst/>
          </a:prstGeom>
        </p:spPr>
      </p:pic>
      <p:sp>
        <p:nvSpPr>
          <p:cNvPr id="12" name="椭圆 11">
            <a:extLst>
              <a:ext uri="{FF2B5EF4-FFF2-40B4-BE49-F238E27FC236}">
                <a16:creationId xmlns:a16="http://schemas.microsoft.com/office/drawing/2014/main" id="{6E094BAD-7512-3EE2-AA00-D980155A9932}"/>
              </a:ext>
            </a:extLst>
          </p:cNvPr>
          <p:cNvSpPr/>
          <p:nvPr/>
        </p:nvSpPr>
        <p:spPr>
          <a:xfrm>
            <a:off x="3031330" y="3677554"/>
            <a:ext cx="575469" cy="58430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22953BA4-820B-916D-44C2-50046C5DFE09}"/>
              </a:ext>
            </a:extLst>
          </p:cNvPr>
          <p:cNvSpPr txBox="1"/>
          <p:nvPr/>
        </p:nvSpPr>
        <p:spPr>
          <a:xfrm>
            <a:off x="3990975" y="3693705"/>
            <a:ext cx="1403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甲（烷）基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8953E002-7399-760F-1569-BE8D5A115EB1}"/>
              </a:ext>
            </a:extLst>
          </p:cNvPr>
          <p:cNvSpPr txBox="1"/>
          <p:nvPr/>
        </p:nvSpPr>
        <p:spPr>
          <a:xfrm>
            <a:off x="5158582" y="4097385"/>
            <a:ext cx="1403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err="1">
                <a:solidFill>
                  <a:srgbClr val="FF0000"/>
                </a:solidFill>
              </a:rPr>
              <a:t>Num+yl</a:t>
            </a:r>
            <a:endParaRPr lang="zh-CN" altLang="en-US" sz="2400" b="1" dirty="0">
              <a:solidFill>
                <a:srgbClr val="FF0000"/>
              </a:solidFill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C441F820-DC39-A8B2-FD2F-3122709611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004" y="5195204"/>
            <a:ext cx="3132589" cy="839663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320387AE-D992-06B1-7914-5D12B58CEFC4}"/>
              </a:ext>
            </a:extLst>
          </p:cNvPr>
          <p:cNvSpPr txBox="1"/>
          <p:nvPr/>
        </p:nvSpPr>
        <p:spPr>
          <a:xfrm>
            <a:off x="3463924" y="5799701"/>
            <a:ext cx="285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C460763D-CDA2-F0E0-AEF3-068032BC893D}"/>
              </a:ext>
            </a:extLst>
          </p:cNvPr>
          <p:cNvSpPr txBox="1"/>
          <p:nvPr/>
        </p:nvSpPr>
        <p:spPr>
          <a:xfrm>
            <a:off x="3886200" y="5615035"/>
            <a:ext cx="285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E847493B-36B0-90DE-7141-44F729856545}"/>
              </a:ext>
            </a:extLst>
          </p:cNvPr>
          <p:cNvSpPr txBox="1"/>
          <p:nvPr/>
        </p:nvSpPr>
        <p:spPr>
          <a:xfrm>
            <a:off x="3115692" y="5615035"/>
            <a:ext cx="285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C12EA95A-EB97-31C1-41BA-7C48660C3F68}"/>
              </a:ext>
            </a:extLst>
          </p:cNvPr>
          <p:cNvSpPr txBox="1"/>
          <p:nvPr/>
        </p:nvSpPr>
        <p:spPr>
          <a:xfrm>
            <a:off x="2537903" y="6270032"/>
            <a:ext cx="1852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3-Methyldecane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0750480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3399D2-BB38-02E2-9C39-6854C9DBEE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D54A6AF6-9D68-663F-00E3-61B6FDE3CEB1}"/>
              </a:ext>
            </a:extLst>
          </p:cNvPr>
          <p:cNvGrpSpPr/>
          <p:nvPr/>
        </p:nvGrpSpPr>
        <p:grpSpPr>
          <a:xfrm rot="-5400000">
            <a:off x="5897853" y="-6049639"/>
            <a:ext cx="405395" cy="12504672"/>
            <a:chOff x="0" y="0"/>
            <a:chExt cx="160156" cy="4940117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47E0388A-5EAF-0991-C090-027C5CDDE64A}"/>
                </a:ext>
              </a:extLst>
            </p:cNvPr>
            <p:cNvSpPr/>
            <p:nvPr/>
          </p:nvSpPr>
          <p:spPr>
            <a:xfrm>
              <a:off x="0" y="0"/>
              <a:ext cx="160156" cy="4940117"/>
            </a:xfrm>
            <a:custGeom>
              <a:avLst/>
              <a:gdLst/>
              <a:ahLst/>
              <a:cxnLst/>
              <a:rect l="l" t="t" r="r" b="b"/>
              <a:pathLst>
                <a:path w="160156" h="4940117">
                  <a:moveTo>
                    <a:pt x="0" y="0"/>
                  </a:moveTo>
                  <a:lnTo>
                    <a:pt x="160156" y="0"/>
                  </a:lnTo>
                  <a:lnTo>
                    <a:pt x="160156" y="4940117"/>
                  </a:lnTo>
                  <a:lnTo>
                    <a:pt x="0" y="4940117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DB891FCF-5981-8B1D-67E8-6B4B0AC9CD40}"/>
                </a:ext>
              </a:extLst>
            </p:cNvPr>
            <p:cNvSpPr txBox="1"/>
            <p:nvPr/>
          </p:nvSpPr>
          <p:spPr>
            <a:xfrm>
              <a:off x="0" y="-28575"/>
              <a:ext cx="160156" cy="4968692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sp>
        <p:nvSpPr>
          <p:cNvPr id="80" name="TextBox 9">
            <a:extLst>
              <a:ext uri="{FF2B5EF4-FFF2-40B4-BE49-F238E27FC236}">
                <a16:creationId xmlns:a16="http://schemas.microsoft.com/office/drawing/2014/main" id="{B1BD665B-AD1A-BEDF-14FB-95CECA12499A}"/>
              </a:ext>
            </a:extLst>
          </p:cNvPr>
          <p:cNvSpPr txBox="1"/>
          <p:nvPr/>
        </p:nvSpPr>
        <p:spPr>
          <a:xfrm>
            <a:off x="284329" y="531153"/>
            <a:ext cx="2230271" cy="5304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501"/>
              </a:lnSpc>
              <a:spcBef>
                <a:spcPct val="0"/>
              </a:spcBef>
            </a:pPr>
            <a:r>
              <a:rPr lang="en-US" sz="3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nva Sans"/>
              </a:rPr>
              <a:t>4.</a:t>
            </a:r>
            <a:r>
              <a:rPr lang="zh-CN" altLang="en-US" sz="3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nva Sans"/>
              </a:rPr>
              <a:t>命名</a:t>
            </a:r>
            <a:r>
              <a:rPr lang="en-US" altLang="zh-CN" sz="3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nva Sans"/>
              </a:rPr>
              <a:t>-</a:t>
            </a:r>
            <a:r>
              <a:rPr lang="zh-CN" altLang="en-US" sz="3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nva Sans"/>
              </a:rPr>
              <a:t>支链</a:t>
            </a:r>
            <a:endParaRPr lang="en-US" sz="32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nva Sans"/>
              <a:sym typeface="Canva San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0D87EC13-D86B-ED2A-0457-7587637D51A7}"/>
              </a:ext>
            </a:extLst>
          </p:cNvPr>
          <p:cNvSpPr txBox="1"/>
          <p:nvPr/>
        </p:nvSpPr>
        <p:spPr>
          <a:xfrm>
            <a:off x="469900" y="1184398"/>
            <a:ext cx="10096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/>
              <a:t>两个同样的取代基：</a:t>
            </a:r>
            <a:r>
              <a:rPr lang="en-US" altLang="zh-CN" sz="2800" b="1" dirty="0"/>
              <a:t>di     ; </a:t>
            </a:r>
            <a:r>
              <a:rPr lang="zh-CN" altLang="en-US" sz="2800" b="1" dirty="0"/>
              <a:t>三个：</a:t>
            </a:r>
            <a:r>
              <a:rPr lang="en-US" altLang="zh-CN" sz="2800" b="1" dirty="0"/>
              <a:t>tri</a:t>
            </a:r>
            <a:endParaRPr lang="zh-CN" altLang="en-US" sz="2800" b="1" dirty="0"/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CFA52BB2-C933-6BEE-B051-ABD11F7C9C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5816" y="664510"/>
            <a:ext cx="2546483" cy="1260510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E4F4436A-6123-527C-D2EB-1BFF155643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100" y="2132256"/>
            <a:ext cx="7053392" cy="4344744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1F4DC9EC-3BB4-E7A0-4B81-797F57BA4F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0201" y="3585068"/>
            <a:ext cx="5035978" cy="1183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3916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74FB3F-5B85-31F4-F5D0-D479394CB7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1D6DCA2B-7049-8181-0B0C-FBC55E11C149}"/>
              </a:ext>
            </a:extLst>
          </p:cNvPr>
          <p:cNvGrpSpPr/>
          <p:nvPr/>
        </p:nvGrpSpPr>
        <p:grpSpPr>
          <a:xfrm rot="-5400000">
            <a:off x="5897853" y="-6049639"/>
            <a:ext cx="405395" cy="12504672"/>
            <a:chOff x="0" y="0"/>
            <a:chExt cx="160156" cy="4940117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3DCD1197-3D02-BE34-5191-CE7268CDF0B1}"/>
                </a:ext>
              </a:extLst>
            </p:cNvPr>
            <p:cNvSpPr/>
            <p:nvPr/>
          </p:nvSpPr>
          <p:spPr>
            <a:xfrm>
              <a:off x="0" y="0"/>
              <a:ext cx="160156" cy="4940117"/>
            </a:xfrm>
            <a:custGeom>
              <a:avLst/>
              <a:gdLst/>
              <a:ahLst/>
              <a:cxnLst/>
              <a:rect l="l" t="t" r="r" b="b"/>
              <a:pathLst>
                <a:path w="160156" h="4940117">
                  <a:moveTo>
                    <a:pt x="0" y="0"/>
                  </a:moveTo>
                  <a:lnTo>
                    <a:pt x="160156" y="0"/>
                  </a:lnTo>
                  <a:lnTo>
                    <a:pt x="160156" y="4940117"/>
                  </a:lnTo>
                  <a:lnTo>
                    <a:pt x="0" y="4940117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C40C0C6D-6626-6ACE-279C-FEA3332D256A}"/>
                </a:ext>
              </a:extLst>
            </p:cNvPr>
            <p:cNvSpPr txBox="1"/>
            <p:nvPr/>
          </p:nvSpPr>
          <p:spPr>
            <a:xfrm>
              <a:off x="0" y="-28575"/>
              <a:ext cx="160156" cy="4968692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sp>
        <p:nvSpPr>
          <p:cNvPr id="80" name="TextBox 9">
            <a:extLst>
              <a:ext uri="{FF2B5EF4-FFF2-40B4-BE49-F238E27FC236}">
                <a16:creationId xmlns:a16="http://schemas.microsoft.com/office/drawing/2014/main" id="{5CCB84F7-4B5F-1832-94AA-2D8926C75075}"/>
              </a:ext>
            </a:extLst>
          </p:cNvPr>
          <p:cNvSpPr txBox="1"/>
          <p:nvPr/>
        </p:nvSpPr>
        <p:spPr>
          <a:xfrm>
            <a:off x="284328" y="531153"/>
            <a:ext cx="7024522" cy="5304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501"/>
              </a:lnSpc>
              <a:spcBef>
                <a:spcPct val="0"/>
              </a:spcBef>
            </a:pPr>
            <a:r>
              <a:rPr lang="en-US" sz="3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nva Sans"/>
              </a:rPr>
              <a:t>2.</a:t>
            </a:r>
            <a:r>
              <a:rPr lang="zh-CN" altLang="en-US" sz="3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nva Sans"/>
              </a:rPr>
              <a:t>三种理论</a:t>
            </a:r>
            <a:r>
              <a:rPr lang="en-US" altLang="zh-CN" sz="3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nva Sans"/>
              </a:rPr>
              <a:t>-</a:t>
            </a:r>
            <a:r>
              <a:rPr lang="zh-CN" altLang="en-US" sz="3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nva Sans"/>
              </a:rPr>
              <a:t>阿伦尼乌斯（</a:t>
            </a:r>
            <a:r>
              <a:rPr lang="en-US" altLang="zh-CN" sz="3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nva Sans"/>
              </a:rPr>
              <a:t>Arrhenius</a:t>
            </a:r>
            <a:r>
              <a:rPr lang="zh-CN" altLang="en-US" sz="3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nva Sans"/>
              </a:rPr>
              <a:t>）</a:t>
            </a:r>
            <a:endParaRPr lang="en-US" sz="32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nva Sans"/>
              <a:sym typeface="Canva Sans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5F8BF27-806D-78E8-8E24-8221DAE54707}"/>
              </a:ext>
            </a:extLst>
          </p:cNvPr>
          <p:cNvSpPr txBox="1"/>
          <p:nvPr/>
        </p:nvSpPr>
        <p:spPr>
          <a:xfrm>
            <a:off x="584200" y="4406247"/>
            <a:ext cx="5638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/>
              <a:t>最早，只能考虑溶于水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CC03343A-EE1D-733B-F4DF-C9E9266BCE45}"/>
                  </a:ext>
                </a:extLst>
              </p:cNvPr>
              <p:cNvSpPr txBox="1"/>
              <p:nvPr/>
            </p:nvSpPr>
            <p:spPr>
              <a:xfrm>
                <a:off x="1911350" y="2430669"/>
                <a:ext cx="9017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altLang="zh-CN" sz="2800" b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800" b="1">
                          <a:latin typeface="Cambria Math" panose="02040503050406030204" pitchFamily="18" charset="0"/>
                        </a:rPr>
                        <m:t>𝑆</m:t>
                      </m:r>
                      <m:sSub>
                        <m:sSubPr>
                          <m:ctrlPr>
                            <a:rPr lang="en-US" altLang="zh-CN" sz="2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1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en-US" altLang="zh-CN" sz="2800" b="1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CN" altLang="en-US" sz="2800" b="1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CC03343A-EE1D-733B-F4DF-C9E9266BCE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1350" y="2430669"/>
                <a:ext cx="901700" cy="523220"/>
              </a:xfrm>
              <a:prstGeom prst="rect">
                <a:avLst/>
              </a:prstGeom>
              <a:blipFill>
                <a:blip r:embed="rId2"/>
                <a:stretch>
                  <a:fillRect r="-156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B80CF792-0949-BD88-49C5-595AFE2CED16}"/>
                  </a:ext>
                </a:extLst>
              </p:cNvPr>
              <p:cNvSpPr txBox="1"/>
              <p:nvPr/>
            </p:nvSpPr>
            <p:spPr>
              <a:xfrm>
                <a:off x="628650" y="1300915"/>
                <a:ext cx="30607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800" b="1" dirty="0"/>
                  <a:t>酸：溶水中有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b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altLang="zh-CN" sz="2800" b="1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endParaRPr lang="zh-CN" altLang="en-US" sz="2800" b="1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B80CF792-0949-BD88-49C5-595AFE2CED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1300915"/>
                <a:ext cx="3060700" cy="523220"/>
              </a:xfrm>
              <a:prstGeom prst="rect">
                <a:avLst/>
              </a:prstGeom>
              <a:blipFill>
                <a:blip r:embed="rId3"/>
                <a:stretch>
                  <a:fillRect l="-3984" t="-11628" b="-313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11AC5E40-49CF-3131-42E1-025EAABD1DA6}"/>
                  </a:ext>
                </a:extLst>
              </p:cNvPr>
              <p:cNvSpPr txBox="1"/>
              <p:nvPr/>
            </p:nvSpPr>
            <p:spPr>
              <a:xfrm>
                <a:off x="1911350" y="3380892"/>
                <a:ext cx="9017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1">
                          <a:latin typeface="Cambria Math" panose="02040503050406030204" pitchFamily="18" charset="0"/>
                        </a:rPr>
                        <m:t>𝑁𝑎𝑂𝐻</m:t>
                      </m:r>
                    </m:oMath>
                  </m:oMathPara>
                </a14:m>
                <a:endParaRPr lang="zh-CN" altLang="en-US" sz="2800" b="1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11AC5E40-49CF-3131-42E1-025EAABD1D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1350" y="3380892"/>
                <a:ext cx="901700" cy="523220"/>
              </a:xfrm>
              <a:prstGeom prst="rect">
                <a:avLst/>
              </a:prstGeom>
              <a:blipFill>
                <a:blip r:embed="rId4"/>
                <a:stretch>
                  <a:fillRect r="-156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7">
                <a:extLst>
                  <a:ext uri="{FF2B5EF4-FFF2-40B4-BE49-F238E27FC236}">
                    <a16:creationId xmlns:a16="http://schemas.microsoft.com/office/drawing/2014/main" id="{489E28C5-D44F-FDE8-FF36-5A7F3CFFFC9A}"/>
                  </a:ext>
                </a:extLst>
              </p:cNvPr>
              <p:cNvSpPr txBox="1"/>
              <p:nvPr/>
            </p:nvSpPr>
            <p:spPr>
              <a:xfrm>
                <a:off x="3238500" y="2430669"/>
                <a:ext cx="9017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altLang="zh-CN" sz="2800" b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CN" sz="2800" b="1">
                          <a:latin typeface="Cambria Math" panose="02040503050406030204" pitchFamily="18" charset="0"/>
                        </a:rPr>
                        <m:t>𝑃</m:t>
                      </m:r>
                      <m:sSub>
                        <m:sSubPr>
                          <m:ctrlPr>
                            <a:rPr lang="en-US" altLang="zh-CN" sz="2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1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en-US" altLang="zh-CN" sz="2800" b="1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CN" altLang="en-US" sz="2800" b="1" dirty="0"/>
              </a:p>
            </p:txBody>
          </p:sp>
        </mc:Choice>
        <mc:Fallback xmlns="">
          <p:sp>
            <p:nvSpPr>
              <p:cNvPr id="12" name="文本框 7">
                <a:extLst>
                  <a:ext uri="{FF2B5EF4-FFF2-40B4-BE49-F238E27FC236}">
                    <a16:creationId xmlns:a16="http://schemas.microsoft.com/office/drawing/2014/main" id="{489E28C5-D44F-FDE8-FF36-5A7F3CFFFC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8500" y="2430669"/>
                <a:ext cx="901700" cy="523220"/>
              </a:xfrm>
              <a:prstGeom prst="rect">
                <a:avLst/>
              </a:prstGeom>
              <a:blipFill>
                <a:blip r:embed="rId5"/>
                <a:stretch>
                  <a:fillRect r="-1891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文本框 18">
            <a:extLst>
              <a:ext uri="{FF2B5EF4-FFF2-40B4-BE49-F238E27FC236}">
                <a16:creationId xmlns:a16="http://schemas.microsoft.com/office/drawing/2014/main" id="{542D7A7C-E4D3-B793-83C7-676B3E4B00B4}"/>
              </a:ext>
            </a:extLst>
          </p:cNvPr>
          <p:cNvSpPr txBox="1"/>
          <p:nvPr/>
        </p:nvSpPr>
        <p:spPr>
          <a:xfrm>
            <a:off x="9550336" y="766934"/>
            <a:ext cx="23304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8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</a:rPr>
              <a:t>HCl</a:t>
            </a:r>
            <a:endParaRPr lang="zh-CN" altLang="en-US" sz="8800" b="1" dirty="0">
              <a:ln w="22225">
                <a:solidFill>
                  <a:schemeClr val="accent2"/>
                </a:solidFill>
                <a:prstDash val="solid"/>
              </a:ln>
              <a:solidFill>
                <a:srgbClr val="FF0000"/>
              </a:solidFill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4E41CABB-ACFE-865E-421C-AA5773ABF499}"/>
              </a:ext>
            </a:extLst>
          </p:cNvPr>
          <p:cNvSpPr/>
          <p:nvPr/>
        </p:nvSpPr>
        <p:spPr>
          <a:xfrm>
            <a:off x="284328" y="1490209"/>
            <a:ext cx="209550" cy="209550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57EC8190-F447-5D95-0B35-410E253D9F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52750" y="5140989"/>
            <a:ext cx="6540500" cy="1050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16220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59978F-0861-FD45-B91B-437516A062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69598A59-82DF-AE16-BCC7-D8F02A27B660}"/>
              </a:ext>
            </a:extLst>
          </p:cNvPr>
          <p:cNvGrpSpPr/>
          <p:nvPr/>
        </p:nvGrpSpPr>
        <p:grpSpPr>
          <a:xfrm rot="-5400000">
            <a:off x="5897853" y="-6049639"/>
            <a:ext cx="405395" cy="12504672"/>
            <a:chOff x="0" y="0"/>
            <a:chExt cx="160156" cy="4940117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E5A4136C-FF32-85EC-E063-750309EAE531}"/>
                </a:ext>
              </a:extLst>
            </p:cNvPr>
            <p:cNvSpPr/>
            <p:nvPr/>
          </p:nvSpPr>
          <p:spPr>
            <a:xfrm>
              <a:off x="0" y="0"/>
              <a:ext cx="160156" cy="4940117"/>
            </a:xfrm>
            <a:custGeom>
              <a:avLst/>
              <a:gdLst/>
              <a:ahLst/>
              <a:cxnLst/>
              <a:rect l="l" t="t" r="r" b="b"/>
              <a:pathLst>
                <a:path w="160156" h="4940117">
                  <a:moveTo>
                    <a:pt x="0" y="0"/>
                  </a:moveTo>
                  <a:lnTo>
                    <a:pt x="160156" y="0"/>
                  </a:lnTo>
                  <a:lnTo>
                    <a:pt x="160156" y="4940117"/>
                  </a:lnTo>
                  <a:lnTo>
                    <a:pt x="0" y="4940117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5C0DDD2B-4A1F-AABB-2FB4-6238B27E6FE7}"/>
                </a:ext>
              </a:extLst>
            </p:cNvPr>
            <p:cNvSpPr txBox="1"/>
            <p:nvPr/>
          </p:nvSpPr>
          <p:spPr>
            <a:xfrm>
              <a:off x="0" y="-28575"/>
              <a:ext cx="160156" cy="4968692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A26714B2-A327-FF3E-C7FB-F441AE277D2D}"/>
              </a:ext>
            </a:extLst>
          </p:cNvPr>
          <p:cNvSpPr txBox="1"/>
          <p:nvPr/>
        </p:nvSpPr>
        <p:spPr>
          <a:xfrm>
            <a:off x="1352781" y="4616104"/>
            <a:ext cx="948643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0" b="1" dirty="0"/>
              <a:t>圈一样的怎么办？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48A248D-EB05-72F3-1163-9B96954263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9745" y="441748"/>
            <a:ext cx="4429280" cy="4174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39255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6862EF-FB7D-4D18-E23E-78C3411069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B7405D6B-73D1-5957-A978-40C6F6042863}"/>
              </a:ext>
            </a:extLst>
          </p:cNvPr>
          <p:cNvGrpSpPr/>
          <p:nvPr/>
        </p:nvGrpSpPr>
        <p:grpSpPr>
          <a:xfrm rot="-5400000">
            <a:off x="5897853" y="-6049639"/>
            <a:ext cx="405395" cy="12504672"/>
            <a:chOff x="0" y="0"/>
            <a:chExt cx="160156" cy="4940117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4B06306C-5C32-7561-42ED-59162690DE3D}"/>
                </a:ext>
              </a:extLst>
            </p:cNvPr>
            <p:cNvSpPr/>
            <p:nvPr/>
          </p:nvSpPr>
          <p:spPr>
            <a:xfrm>
              <a:off x="0" y="0"/>
              <a:ext cx="160156" cy="4940117"/>
            </a:xfrm>
            <a:custGeom>
              <a:avLst/>
              <a:gdLst/>
              <a:ahLst/>
              <a:cxnLst/>
              <a:rect l="l" t="t" r="r" b="b"/>
              <a:pathLst>
                <a:path w="160156" h="4940117">
                  <a:moveTo>
                    <a:pt x="0" y="0"/>
                  </a:moveTo>
                  <a:lnTo>
                    <a:pt x="160156" y="0"/>
                  </a:lnTo>
                  <a:lnTo>
                    <a:pt x="160156" y="4940117"/>
                  </a:lnTo>
                  <a:lnTo>
                    <a:pt x="0" y="4940117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6091C926-75C9-B7DC-17E6-257B261642F0}"/>
                </a:ext>
              </a:extLst>
            </p:cNvPr>
            <p:cNvSpPr txBox="1"/>
            <p:nvPr/>
          </p:nvSpPr>
          <p:spPr>
            <a:xfrm>
              <a:off x="0" y="-28575"/>
              <a:ext cx="160156" cy="4968692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sp>
        <p:nvSpPr>
          <p:cNvPr id="80" name="TextBox 9">
            <a:extLst>
              <a:ext uri="{FF2B5EF4-FFF2-40B4-BE49-F238E27FC236}">
                <a16:creationId xmlns:a16="http://schemas.microsoft.com/office/drawing/2014/main" id="{AB7E02AE-7170-265E-4FBC-A97F7B589E5E}"/>
              </a:ext>
            </a:extLst>
          </p:cNvPr>
          <p:cNvSpPr txBox="1"/>
          <p:nvPr/>
        </p:nvSpPr>
        <p:spPr>
          <a:xfrm>
            <a:off x="284329" y="531153"/>
            <a:ext cx="1887371" cy="5304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501"/>
              </a:lnSpc>
              <a:spcBef>
                <a:spcPct val="0"/>
              </a:spcBef>
            </a:pPr>
            <a:r>
              <a:rPr lang="en-US" sz="3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nva Sans"/>
              </a:rPr>
              <a:t>5.</a:t>
            </a:r>
            <a:r>
              <a:rPr lang="zh-CN" altLang="en-US" sz="3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nva Sans"/>
              </a:rPr>
              <a:t>命名</a:t>
            </a:r>
            <a:r>
              <a:rPr lang="en-US" altLang="zh-CN" sz="3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nva Sans"/>
              </a:rPr>
              <a:t>-</a:t>
            </a:r>
            <a:r>
              <a:rPr lang="zh-CN" altLang="en-US" sz="3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nva Sans"/>
              </a:rPr>
              <a:t>环</a:t>
            </a:r>
            <a:endParaRPr lang="en-US" sz="32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nva Sans"/>
              <a:sym typeface="Canva Sans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37FD668-7DDB-9C83-B5A7-914BC0FD7512}"/>
              </a:ext>
            </a:extLst>
          </p:cNvPr>
          <p:cNvSpPr txBox="1"/>
          <p:nvPr/>
        </p:nvSpPr>
        <p:spPr>
          <a:xfrm>
            <a:off x="438150" y="1187377"/>
            <a:ext cx="93535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/>
              <a:t>对于环烷烃，环即为主碳链</a:t>
            </a:r>
            <a:r>
              <a:rPr lang="en-US" altLang="zh-CN" sz="2800" b="1" dirty="0"/>
              <a:t>,</a:t>
            </a:r>
            <a:r>
              <a:rPr lang="zh-CN" altLang="en-US" sz="2800" b="1" dirty="0"/>
              <a:t>在</a:t>
            </a:r>
            <a:r>
              <a:rPr lang="zh-CN" altLang="en-US" sz="2800" b="1" dirty="0">
                <a:solidFill>
                  <a:srgbClr val="FF0000"/>
                </a:solidFill>
              </a:rPr>
              <a:t>名字前加</a:t>
            </a:r>
            <a:r>
              <a:rPr lang="en-US" altLang="zh-CN" sz="2800" b="1" dirty="0" err="1">
                <a:solidFill>
                  <a:srgbClr val="FF0000"/>
                </a:solidFill>
              </a:rPr>
              <a:t>cyclo</a:t>
            </a:r>
            <a:r>
              <a:rPr lang="zh-CN" altLang="en-US" sz="2800" b="1" dirty="0"/>
              <a:t>表示环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A6037A77-F159-97AF-A5A0-9DF8EA66A790}"/>
              </a:ext>
            </a:extLst>
          </p:cNvPr>
          <p:cNvSpPr txBox="1"/>
          <p:nvPr/>
        </p:nvSpPr>
        <p:spPr>
          <a:xfrm>
            <a:off x="482600" y="1887471"/>
            <a:ext cx="5016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由于对称性，支链</a:t>
            </a:r>
            <a:r>
              <a:rPr lang="en-US" altLang="zh-CN" sz="2400" b="1" dirty="0"/>
              <a:t>1</a:t>
            </a:r>
            <a:r>
              <a:rPr lang="zh-CN" altLang="en-US" sz="2400" b="1" dirty="0"/>
              <a:t>可以不标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59913614-A0E7-858F-1C28-37EC4C73D099}"/>
              </a:ext>
            </a:extLst>
          </p:cNvPr>
          <p:cNvSpPr txBox="1"/>
          <p:nvPr/>
        </p:nvSpPr>
        <p:spPr>
          <a:xfrm>
            <a:off x="482600" y="2433677"/>
            <a:ext cx="26352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双键必为</a:t>
            </a:r>
            <a:r>
              <a:rPr lang="en-US" altLang="zh-CN" sz="2400" b="1" dirty="0"/>
              <a:t>1</a:t>
            </a:r>
            <a:r>
              <a:rPr lang="zh-CN" altLang="en-US" sz="2400" b="1" dirty="0"/>
              <a:t>，</a:t>
            </a:r>
            <a:r>
              <a:rPr lang="en-US" altLang="zh-CN" sz="2400" b="1" dirty="0"/>
              <a:t>2</a:t>
            </a:r>
            <a:endParaRPr lang="zh-CN" altLang="en-US" sz="2400" b="1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B7CCC1A-11C6-5456-9664-866E5A9F71D8}"/>
              </a:ext>
            </a:extLst>
          </p:cNvPr>
          <p:cNvSpPr txBox="1"/>
          <p:nvPr/>
        </p:nvSpPr>
        <p:spPr>
          <a:xfrm>
            <a:off x="482600" y="2979883"/>
            <a:ext cx="3365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保证支链数字和最小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3EEEB243-1DD8-72A5-F0EB-8D4DDD2DA7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0" y="3667033"/>
            <a:ext cx="2105319" cy="1314633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26948C72-308B-B335-14F0-145629165A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6081" y="3667033"/>
            <a:ext cx="2638793" cy="132416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769864DD-CE68-E94A-9886-D6BDE0AFE1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6209" y="3667033"/>
            <a:ext cx="2381582" cy="1238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4454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EAFB90-397C-7BE7-8564-1938F9F781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639EFA4C-A18C-398F-61FF-5F335B648BBF}"/>
              </a:ext>
            </a:extLst>
          </p:cNvPr>
          <p:cNvGrpSpPr/>
          <p:nvPr/>
        </p:nvGrpSpPr>
        <p:grpSpPr>
          <a:xfrm rot="-5400000">
            <a:off x="5897853" y="-6049639"/>
            <a:ext cx="405395" cy="12504672"/>
            <a:chOff x="0" y="0"/>
            <a:chExt cx="160156" cy="4940117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1F1A6DAC-C031-18F3-0269-ACAA6F04506A}"/>
                </a:ext>
              </a:extLst>
            </p:cNvPr>
            <p:cNvSpPr/>
            <p:nvPr/>
          </p:nvSpPr>
          <p:spPr>
            <a:xfrm>
              <a:off x="0" y="0"/>
              <a:ext cx="160156" cy="4940117"/>
            </a:xfrm>
            <a:custGeom>
              <a:avLst/>
              <a:gdLst/>
              <a:ahLst/>
              <a:cxnLst/>
              <a:rect l="l" t="t" r="r" b="b"/>
              <a:pathLst>
                <a:path w="160156" h="4940117">
                  <a:moveTo>
                    <a:pt x="0" y="0"/>
                  </a:moveTo>
                  <a:lnTo>
                    <a:pt x="160156" y="0"/>
                  </a:lnTo>
                  <a:lnTo>
                    <a:pt x="160156" y="4940117"/>
                  </a:lnTo>
                  <a:lnTo>
                    <a:pt x="0" y="4940117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22DE64C7-EEE1-EC84-5254-37855CD8C9E3}"/>
                </a:ext>
              </a:extLst>
            </p:cNvPr>
            <p:cNvSpPr txBox="1"/>
            <p:nvPr/>
          </p:nvSpPr>
          <p:spPr>
            <a:xfrm>
              <a:off x="0" y="-28575"/>
              <a:ext cx="160156" cy="4968692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8117D9D2-280E-BC8C-76EF-F97C3FE0C7D7}"/>
              </a:ext>
            </a:extLst>
          </p:cNvPr>
          <p:cNvSpPr txBox="1"/>
          <p:nvPr/>
        </p:nvSpPr>
        <p:spPr>
          <a:xfrm>
            <a:off x="1245214" y="4704696"/>
            <a:ext cx="1224493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0" b="1" dirty="0"/>
              <a:t>方向不一样的怎么办？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BF01CBE-9465-4E5B-82D0-F2EF89206A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953" y="1084191"/>
            <a:ext cx="4481297" cy="2941709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EDB8EA27-EB96-674C-2EDC-D23777A0DF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3537" y="935323"/>
            <a:ext cx="3500546" cy="2813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296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2AD1EB-4515-7074-D5FF-B2C5B65B31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6B414C6D-5676-26C5-EAB6-731B2FBEA504}"/>
              </a:ext>
            </a:extLst>
          </p:cNvPr>
          <p:cNvGrpSpPr/>
          <p:nvPr/>
        </p:nvGrpSpPr>
        <p:grpSpPr>
          <a:xfrm rot="-5400000">
            <a:off x="5897853" y="-6049639"/>
            <a:ext cx="405395" cy="12504672"/>
            <a:chOff x="0" y="0"/>
            <a:chExt cx="160156" cy="4940117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F3B59F9E-F100-F7F1-F323-52B3643DEA19}"/>
                </a:ext>
              </a:extLst>
            </p:cNvPr>
            <p:cNvSpPr/>
            <p:nvPr/>
          </p:nvSpPr>
          <p:spPr>
            <a:xfrm>
              <a:off x="0" y="0"/>
              <a:ext cx="160156" cy="4940117"/>
            </a:xfrm>
            <a:custGeom>
              <a:avLst/>
              <a:gdLst/>
              <a:ahLst/>
              <a:cxnLst/>
              <a:rect l="l" t="t" r="r" b="b"/>
              <a:pathLst>
                <a:path w="160156" h="4940117">
                  <a:moveTo>
                    <a:pt x="0" y="0"/>
                  </a:moveTo>
                  <a:lnTo>
                    <a:pt x="160156" y="0"/>
                  </a:lnTo>
                  <a:lnTo>
                    <a:pt x="160156" y="4940117"/>
                  </a:lnTo>
                  <a:lnTo>
                    <a:pt x="0" y="4940117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B216D411-A458-9231-FCA3-4A41FA873D20}"/>
                </a:ext>
              </a:extLst>
            </p:cNvPr>
            <p:cNvSpPr txBox="1"/>
            <p:nvPr/>
          </p:nvSpPr>
          <p:spPr>
            <a:xfrm>
              <a:off x="0" y="-28575"/>
              <a:ext cx="160156" cy="4968692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sp>
        <p:nvSpPr>
          <p:cNvPr id="80" name="TextBox 9">
            <a:extLst>
              <a:ext uri="{FF2B5EF4-FFF2-40B4-BE49-F238E27FC236}">
                <a16:creationId xmlns:a16="http://schemas.microsoft.com/office/drawing/2014/main" id="{85AECDDD-FA2F-22B7-A48D-1C3A210C2074}"/>
              </a:ext>
            </a:extLst>
          </p:cNvPr>
          <p:cNvSpPr txBox="1"/>
          <p:nvPr/>
        </p:nvSpPr>
        <p:spPr>
          <a:xfrm>
            <a:off x="284329" y="531153"/>
            <a:ext cx="3195471" cy="5304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501"/>
              </a:lnSpc>
              <a:spcBef>
                <a:spcPct val="0"/>
              </a:spcBef>
            </a:pPr>
            <a:r>
              <a:rPr lang="en-US" sz="3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nva Sans"/>
              </a:rPr>
              <a:t>5.</a:t>
            </a:r>
            <a:r>
              <a:rPr lang="zh-CN" altLang="en-US" sz="3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nva Sans"/>
              </a:rPr>
              <a:t>命名</a:t>
            </a:r>
            <a:r>
              <a:rPr lang="en-US" altLang="zh-CN" sz="3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nva Sans"/>
              </a:rPr>
              <a:t>-cis/trans</a:t>
            </a:r>
            <a:endParaRPr lang="en-US" sz="32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nva Sans"/>
              <a:sym typeface="Canva Sans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DBCFBCE-CB09-838E-C15F-C7905102E016}"/>
              </a:ext>
            </a:extLst>
          </p:cNvPr>
          <p:cNvSpPr txBox="1"/>
          <p:nvPr/>
        </p:nvSpPr>
        <p:spPr>
          <a:xfrm>
            <a:off x="495299" y="1231900"/>
            <a:ext cx="36486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/>
              <a:t>trans</a:t>
            </a:r>
            <a:r>
              <a:rPr lang="zh-CN" altLang="en-US" sz="2800" b="1" dirty="0"/>
              <a:t>：不在同一侧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6EAEC50-DD29-0FDF-1A18-F90E7058C4C9}"/>
              </a:ext>
            </a:extLst>
          </p:cNvPr>
          <p:cNvSpPr txBox="1"/>
          <p:nvPr/>
        </p:nvSpPr>
        <p:spPr>
          <a:xfrm>
            <a:off x="4308543" y="1231900"/>
            <a:ext cx="2552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/>
              <a:t>cis</a:t>
            </a:r>
            <a:r>
              <a:rPr lang="zh-CN" altLang="en-US" sz="2800" b="1" dirty="0"/>
              <a:t>：在同一侧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CBF01CBE-9465-4E5B-82D0-F2EF89206A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910" y="1800340"/>
            <a:ext cx="3259576" cy="213972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6B24A75C-75F0-BEBB-F34E-C611B2514B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088" y="1706172"/>
            <a:ext cx="2671972" cy="2147412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032559B0-3BC5-6506-ED65-A41031073EE6}"/>
              </a:ext>
            </a:extLst>
          </p:cNvPr>
          <p:cNvSpPr txBox="1"/>
          <p:nvPr/>
        </p:nvSpPr>
        <p:spPr>
          <a:xfrm>
            <a:off x="4591399" y="4064946"/>
            <a:ext cx="2552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trans</a:t>
            </a:r>
            <a:r>
              <a:rPr lang="zh-CN" altLang="en-US" dirty="0"/>
              <a:t>：不在同一侧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F14F7EAF-B4C2-B7A2-6743-DCA524E2F392}"/>
              </a:ext>
            </a:extLst>
          </p:cNvPr>
          <p:cNvSpPr txBox="1"/>
          <p:nvPr/>
        </p:nvSpPr>
        <p:spPr>
          <a:xfrm>
            <a:off x="1043290" y="4064946"/>
            <a:ext cx="2552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cis</a:t>
            </a:r>
            <a:r>
              <a:rPr lang="zh-CN" altLang="en-US" dirty="0"/>
              <a:t>：在同一侧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EE12B84-9C22-D66F-9153-4AC2F58CCC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9255" y="1755120"/>
            <a:ext cx="4146316" cy="2198804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506A3F73-1265-F974-049C-5B972955D3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456" y="4471694"/>
            <a:ext cx="7106642" cy="2362530"/>
          </a:xfrm>
          <a:prstGeom prst="rect">
            <a:avLst/>
          </a:prstGeom>
        </p:spPr>
      </p:pic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8B8F6340-111B-16F7-F839-9140282780A1}"/>
              </a:ext>
            </a:extLst>
          </p:cNvPr>
          <p:cNvCxnSpPr/>
          <p:nvPr/>
        </p:nvCxnSpPr>
        <p:spPr>
          <a:xfrm flipV="1">
            <a:off x="10731500" y="1530350"/>
            <a:ext cx="425450" cy="13144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6AA21D6B-FB32-03E7-5DA4-17E74C636C96}"/>
              </a:ext>
            </a:extLst>
          </p:cNvPr>
          <p:cNvSpPr txBox="1"/>
          <p:nvPr/>
        </p:nvSpPr>
        <p:spPr>
          <a:xfrm>
            <a:off x="10335335" y="894745"/>
            <a:ext cx="16432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/>
              <a:t>纸面向外</a:t>
            </a:r>
          </a:p>
        </p:txBody>
      </p: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B14E9B1D-E3B3-2793-C6D6-32261B835324}"/>
              </a:ext>
            </a:extLst>
          </p:cNvPr>
          <p:cNvCxnSpPr>
            <a:cxnSpLocks/>
          </p:cNvCxnSpPr>
          <p:nvPr/>
        </p:nvCxnSpPr>
        <p:spPr>
          <a:xfrm flipH="1" flipV="1">
            <a:off x="9302413" y="1530350"/>
            <a:ext cx="255711" cy="13398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0B855A7D-013F-9AB0-8491-78546610B748}"/>
              </a:ext>
            </a:extLst>
          </p:cNvPr>
          <p:cNvSpPr txBox="1"/>
          <p:nvPr/>
        </p:nvSpPr>
        <p:spPr>
          <a:xfrm>
            <a:off x="8480798" y="894745"/>
            <a:ext cx="16432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/>
              <a:t>纸面向里</a:t>
            </a:r>
          </a:p>
        </p:txBody>
      </p:sp>
    </p:spTree>
    <p:extLst>
      <p:ext uri="{BB962C8B-B14F-4D97-AF65-F5344CB8AC3E}">
        <p14:creationId xmlns:p14="http://schemas.microsoft.com/office/powerpoint/2010/main" val="390193770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3F12F6-FEF3-1716-62C9-4E4E38C6CE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E3BF9580-8C62-0B85-1739-396785182240}"/>
              </a:ext>
            </a:extLst>
          </p:cNvPr>
          <p:cNvGrpSpPr/>
          <p:nvPr/>
        </p:nvGrpSpPr>
        <p:grpSpPr>
          <a:xfrm rot="-5400000">
            <a:off x="5897853" y="-6049639"/>
            <a:ext cx="405395" cy="12504672"/>
            <a:chOff x="0" y="0"/>
            <a:chExt cx="160156" cy="4940117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9A56768B-4054-5595-0F7F-B935A3ACDCC0}"/>
                </a:ext>
              </a:extLst>
            </p:cNvPr>
            <p:cNvSpPr/>
            <p:nvPr/>
          </p:nvSpPr>
          <p:spPr>
            <a:xfrm>
              <a:off x="0" y="0"/>
              <a:ext cx="160156" cy="4940117"/>
            </a:xfrm>
            <a:custGeom>
              <a:avLst/>
              <a:gdLst/>
              <a:ahLst/>
              <a:cxnLst/>
              <a:rect l="l" t="t" r="r" b="b"/>
              <a:pathLst>
                <a:path w="160156" h="4940117">
                  <a:moveTo>
                    <a:pt x="0" y="0"/>
                  </a:moveTo>
                  <a:lnTo>
                    <a:pt x="160156" y="0"/>
                  </a:lnTo>
                  <a:lnTo>
                    <a:pt x="160156" y="4940117"/>
                  </a:lnTo>
                  <a:lnTo>
                    <a:pt x="0" y="4940117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9702A14A-19BE-78E4-2C7C-2F3FCB197D99}"/>
                </a:ext>
              </a:extLst>
            </p:cNvPr>
            <p:cNvSpPr txBox="1"/>
            <p:nvPr/>
          </p:nvSpPr>
          <p:spPr>
            <a:xfrm>
              <a:off x="0" y="-28575"/>
              <a:ext cx="160156" cy="4968692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5AB85578-10E5-CEC6-CDB4-71E64F6D5D7E}"/>
              </a:ext>
            </a:extLst>
          </p:cNvPr>
          <p:cNvSpPr txBox="1"/>
          <p:nvPr/>
        </p:nvSpPr>
        <p:spPr>
          <a:xfrm>
            <a:off x="1232245" y="4025900"/>
            <a:ext cx="1077168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0" b="1" dirty="0"/>
              <a:t>方向不一样且剩的不是氢怎么办？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8BDC9A5-7134-FBB7-79E1-DEC137A74D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953" y="1084191"/>
            <a:ext cx="4481297" cy="2941709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2E0DD701-3885-A7B6-4843-604BAB4A90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3537" y="935323"/>
            <a:ext cx="3500546" cy="2813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75054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2B1190-E7E3-3E07-97D9-118F577610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F764F4C9-5A65-9CD9-F2A7-8F7A1110A09B}"/>
              </a:ext>
            </a:extLst>
          </p:cNvPr>
          <p:cNvGrpSpPr/>
          <p:nvPr/>
        </p:nvGrpSpPr>
        <p:grpSpPr>
          <a:xfrm rot="-5400000">
            <a:off x="5897853" y="-6049639"/>
            <a:ext cx="405395" cy="12504672"/>
            <a:chOff x="0" y="0"/>
            <a:chExt cx="160156" cy="4940117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5F6A273C-ABCC-E3FF-30DE-B50639788A8C}"/>
                </a:ext>
              </a:extLst>
            </p:cNvPr>
            <p:cNvSpPr/>
            <p:nvPr/>
          </p:nvSpPr>
          <p:spPr>
            <a:xfrm>
              <a:off x="0" y="0"/>
              <a:ext cx="160156" cy="4940117"/>
            </a:xfrm>
            <a:custGeom>
              <a:avLst/>
              <a:gdLst/>
              <a:ahLst/>
              <a:cxnLst/>
              <a:rect l="l" t="t" r="r" b="b"/>
              <a:pathLst>
                <a:path w="160156" h="4940117">
                  <a:moveTo>
                    <a:pt x="0" y="0"/>
                  </a:moveTo>
                  <a:lnTo>
                    <a:pt x="160156" y="0"/>
                  </a:lnTo>
                  <a:lnTo>
                    <a:pt x="160156" y="4940117"/>
                  </a:lnTo>
                  <a:lnTo>
                    <a:pt x="0" y="4940117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583F4A01-6924-3F5C-E9C8-B0FF5F8D5DA5}"/>
                </a:ext>
              </a:extLst>
            </p:cNvPr>
            <p:cNvSpPr txBox="1"/>
            <p:nvPr/>
          </p:nvSpPr>
          <p:spPr>
            <a:xfrm>
              <a:off x="0" y="-28575"/>
              <a:ext cx="160156" cy="4968692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sp>
        <p:nvSpPr>
          <p:cNvPr id="80" name="TextBox 9">
            <a:extLst>
              <a:ext uri="{FF2B5EF4-FFF2-40B4-BE49-F238E27FC236}">
                <a16:creationId xmlns:a16="http://schemas.microsoft.com/office/drawing/2014/main" id="{5987CB7D-1351-AC07-5C15-B7DA1D5EE3FD}"/>
              </a:ext>
            </a:extLst>
          </p:cNvPr>
          <p:cNvSpPr txBox="1"/>
          <p:nvPr/>
        </p:nvSpPr>
        <p:spPr>
          <a:xfrm>
            <a:off x="284330" y="531153"/>
            <a:ext cx="2205952" cy="5304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501"/>
              </a:lnSpc>
              <a:spcBef>
                <a:spcPct val="0"/>
              </a:spcBef>
            </a:pPr>
            <a:r>
              <a:rPr lang="en-US" sz="3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nva Sans"/>
              </a:rPr>
              <a:t>6.</a:t>
            </a:r>
            <a:r>
              <a:rPr lang="zh-CN" altLang="en-US" sz="3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nva Sans"/>
              </a:rPr>
              <a:t>命名</a:t>
            </a:r>
            <a:r>
              <a:rPr lang="en-US" altLang="zh-CN" sz="3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nva Sans"/>
              </a:rPr>
              <a:t>-E/Z</a:t>
            </a:r>
            <a:endParaRPr lang="en-US" sz="32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nva Sans"/>
              <a:sym typeface="Canva Sans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C8F0281-6D81-1F87-8687-0A24954E6B80}"/>
              </a:ext>
            </a:extLst>
          </p:cNvPr>
          <p:cNvSpPr txBox="1"/>
          <p:nvPr/>
        </p:nvSpPr>
        <p:spPr>
          <a:xfrm>
            <a:off x="415046" y="1248835"/>
            <a:ext cx="66277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/>
              <a:t>E</a:t>
            </a:r>
            <a:r>
              <a:rPr lang="zh-CN" altLang="en-US" sz="2800" b="1" dirty="0"/>
              <a:t>：</a:t>
            </a:r>
            <a:r>
              <a:rPr lang="en-US" altLang="zh-CN" sz="2800" b="1" dirty="0" err="1"/>
              <a:t>Entgegen</a:t>
            </a:r>
            <a:r>
              <a:rPr lang="en-US" altLang="zh-CN" sz="2800" b="1" dirty="0"/>
              <a:t>(opposite)  =  trans</a:t>
            </a:r>
            <a:endParaRPr lang="zh-CN" altLang="en-US" sz="2800" b="1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7C55304-5509-3644-65DE-F0F6706F992A}"/>
              </a:ext>
            </a:extLst>
          </p:cNvPr>
          <p:cNvSpPr txBox="1"/>
          <p:nvPr/>
        </p:nvSpPr>
        <p:spPr>
          <a:xfrm>
            <a:off x="415046" y="1772055"/>
            <a:ext cx="66277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/>
              <a:t>Z</a:t>
            </a:r>
            <a:r>
              <a:rPr lang="zh-CN" altLang="en-US" sz="2800" b="1" dirty="0"/>
              <a:t>：</a:t>
            </a:r>
            <a:r>
              <a:rPr lang="en-US" altLang="zh-CN" sz="2800" b="1" dirty="0" err="1"/>
              <a:t>Zusammen</a:t>
            </a:r>
            <a:r>
              <a:rPr lang="en-US" altLang="zh-CN" sz="2800" b="1" dirty="0"/>
              <a:t>(same)  =  cis</a:t>
            </a:r>
            <a:endParaRPr lang="zh-CN" altLang="en-US" sz="2800" b="1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C43E1F7-AE06-29CB-415B-64DC0F43FC24}"/>
              </a:ext>
            </a:extLst>
          </p:cNvPr>
          <p:cNvSpPr txBox="1"/>
          <p:nvPr/>
        </p:nvSpPr>
        <p:spPr>
          <a:xfrm>
            <a:off x="311215" y="2490686"/>
            <a:ext cx="87455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/>
              <a:t>找到两侧</a:t>
            </a:r>
            <a:r>
              <a:rPr lang="zh-CN" altLang="en-US" sz="2800" b="1" dirty="0">
                <a:solidFill>
                  <a:srgbClr val="FF0000"/>
                </a:solidFill>
              </a:rPr>
              <a:t>各自最优先</a:t>
            </a:r>
            <a:r>
              <a:rPr lang="zh-CN" altLang="en-US" sz="2800" b="1" dirty="0"/>
              <a:t>的取代基，来做</a:t>
            </a:r>
            <a:r>
              <a:rPr lang="en-US" altLang="zh-CN" sz="2800" b="1" dirty="0"/>
              <a:t>cis-trans</a:t>
            </a:r>
            <a:r>
              <a:rPr lang="zh-CN" altLang="en-US" sz="2800" b="1" dirty="0"/>
              <a:t>比较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022B784-A93E-805E-855A-28DB77B50B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7318" y="3013906"/>
            <a:ext cx="5594134" cy="1241851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CB7AE1BB-B8ED-7F31-38AE-6D20D22B59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046" y="4442972"/>
            <a:ext cx="3134604" cy="1454343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6A4BF250-D961-A57C-2D61-A4B30E8A1D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1858" y="4442971"/>
            <a:ext cx="2923835" cy="1454343"/>
          </a:xfrm>
          <a:prstGeom prst="rect">
            <a:avLst/>
          </a:prstGeom>
        </p:spPr>
      </p:pic>
      <p:sp>
        <p:nvSpPr>
          <p:cNvPr id="17" name="箭头: V 形 16">
            <a:extLst>
              <a:ext uri="{FF2B5EF4-FFF2-40B4-BE49-F238E27FC236}">
                <a16:creationId xmlns:a16="http://schemas.microsoft.com/office/drawing/2014/main" id="{B0A24DF7-A70F-4BEE-2911-04C0B8A966D9}"/>
              </a:ext>
            </a:extLst>
          </p:cNvPr>
          <p:cNvSpPr/>
          <p:nvPr/>
        </p:nvSpPr>
        <p:spPr>
          <a:xfrm rot="16200000">
            <a:off x="787400" y="5052667"/>
            <a:ext cx="228600" cy="234950"/>
          </a:xfrm>
          <a:prstGeom prst="chevr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8" name="箭头: V 形 17">
            <a:extLst>
              <a:ext uri="{FF2B5EF4-FFF2-40B4-BE49-F238E27FC236}">
                <a16:creationId xmlns:a16="http://schemas.microsoft.com/office/drawing/2014/main" id="{0010C4E9-CD64-A201-AE7C-F1AA9AB1FD0A}"/>
              </a:ext>
            </a:extLst>
          </p:cNvPr>
          <p:cNvSpPr/>
          <p:nvPr/>
        </p:nvSpPr>
        <p:spPr>
          <a:xfrm rot="16200000">
            <a:off x="2375982" y="5052667"/>
            <a:ext cx="228600" cy="234950"/>
          </a:xfrm>
          <a:prstGeom prst="chevr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9" name="箭头: V 形 18">
            <a:extLst>
              <a:ext uri="{FF2B5EF4-FFF2-40B4-BE49-F238E27FC236}">
                <a16:creationId xmlns:a16="http://schemas.microsoft.com/office/drawing/2014/main" id="{B319A036-C27C-C4AE-9855-4A4282809A76}"/>
              </a:ext>
            </a:extLst>
          </p:cNvPr>
          <p:cNvSpPr/>
          <p:nvPr/>
        </p:nvSpPr>
        <p:spPr>
          <a:xfrm rot="16200000">
            <a:off x="6351082" y="5052667"/>
            <a:ext cx="228600" cy="234950"/>
          </a:xfrm>
          <a:prstGeom prst="chevr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0" name="箭头: V 形 19">
            <a:extLst>
              <a:ext uri="{FF2B5EF4-FFF2-40B4-BE49-F238E27FC236}">
                <a16:creationId xmlns:a16="http://schemas.microsoft.com/office/drawing/2014/main" id="{C384CAFF-E559-DE55-0C34-7AB69D43690C}"/>
              </a:ext>
            </a:extLst>
          </p:cNvPr>
          <p:cNvSpPr/>
          <p:nvPr/>
        </p:nvSpPr>
        <p:spPr>
          <a:xfrm rot="5400000">
            <a:off x="4788981" y="4981722"/>
            <a:ext cx="228600" cy="234950"/>
          </a:xfrm>
          <a:prstGeom prst="chevr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2068EB5B-A41C-3D16-70EF-C73682B53741}"/>
              </a:ext>
            </a:extLst>
          </p:cNvPr>
          <p:cNvSpPr txBox="1"/>
          <p:nvPr/>
        </p:nvSpPr>
        <p:spPr>
          <a:xfrm>
            <a:off x="5718067" y="5986790"/>
            <a:ext cx="34631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E</a:t>
            </a:r>
            <a:endParaRPr lang="zh-CN" altLang="en-US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A150BEC1-1EDC-A019-43AB-573754FE981B}"/>
              </a:ext>
            </a:extLst>
          </p:cNvPr>
          <p:cNvSpPr txBox="1"/>
          <p:nvPr/>
        </p:nvSpPr>
        <p:spPr>
          <a:xfrm>
            <a:off x="1597930" y="5986790"/>
            <a:ext cx="34631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rPr>
              <a:t>Z</a:t>
            </a:r>
            <a:endParaRPr lang="zh-CN" altLang="en-US" dirty="0"/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752350C6-F2F8-B889-D009-EB1156F4AF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57527" y="6168070"/>
            <a:ext cx="2019582" cy="190527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D71365B1-C97E-5C95-9C80-F33CBCFB37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73741" y="6182359"/>
            <a:ext cx="1743318" cy="161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4957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B07C96-C9F3-EE5F-C7F0-011D2F03EC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FD7840D1-ECC4-68A5-F033-FD116A06D0F8}"/>
              </a:ext>
            </a:extLst>
          </p:cNvPr>
          <p:cNvGrpSpPr/>
          <p:nvPr/>
        </p:nvGrpSpPr>
        <p:grpSpPr>
          <a:xfrm rot="-5400000">
            <a:off x="5897853" y="-6049639"/>
            <a:ext cx="405395" cy="12504672"/>
            <a:chOff x="0" y="0"/>
            <a:chExt cx="160156" cy="4940117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101B896B-5C77-376A-9F7C-B374CDCDB16D}"/>
                </a:ext>
              </a:extLst>
            </p:cNvPr>
            <p:cNvSpPr/>
            <p:nvPr/>
          </p:nvSpPr>
          <p:spPr>
            <a:xfrm>
              <a:off x="0" y="0"/>
              <a:ext cx="160156" cy="4940117"/>
            </a:xfrm>
            <a:custGeom>
              <a:avLst/>
              <a:gdLst/>
              <a:ahLst/>
              <a:cxnLst/>
              <a:rect l="l" t="t" r="r" b="b"/>
              <a:pathLst>
                <a:path w="160156" h="4940117">
                  <a:moveTo>
                    <a:pt x="0" y="0"/>
                  </a:moveTo>
                  <a:lnTo>
                    <a:pt x="160156" y="0"/>
                  </a:lnTo>
                  <a:lnTo>
                    <a:pt x="160156" y="4940117"/>
                  </a:lnTo>
                  <a:lnTo>
                    <a:pt x="0" y="4940117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45E734DA-52F6-9C82-99E7-72CE076D7FA5}"/>
                </a:ext>
              </a:extLst>
            </p:cNvPr>
            <p:cNvSpPr txBox="1"/>
            <p:nvPr/>
          </p:nvSpPr>
          <p:spPr>
            <a:xfrm>
              <a:off x="0" y="-28575"/>
              <a:ext cx="160156" cy="4968692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2EC65AD9-7677-1D6B-7346-C80699AF7B3E}"/>
              </a:ext>
            </a:extLst>
          </p:cNvPr>
          <p:cNvSpPr txBox="1"/>
          <p:nvPr/>
        </p:nvSpPr>
        <p:spPr>
          <a:xfrm>
            <a:off x="1245214" y="4704696"/>
            <a:ext cx="1224493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0" b="1" dirty="0"/>
              <a:t>互相镜像的怎么办？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1D300D4-6162-56E7-17A7-343BEF9674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5418" y="583430"/>
            <a:ext cx="6421164" cy="4042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94925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3690C7-3706-7D10-E766-6967F60CC8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A7A496F9-74E2-834F-3DFB-0328A471694F}"/>
              </a:ext>
            </a:extLst>
          </p:cNvPr>
          <p:cNvGrpSpPr/>
          <p:nvPr/>
        </p:nvGrpSpPr>
        <p:grpSpPr>
          <a:xfrm rot="-5400000">
            <a:off x="5897853" y="-6049639"/>
            <a:ext cx="405395" cy="12504672"/>
            <a:chOff x="0" y="0"/>
            <a:chExt cx="160156" cy="4940117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AB7681A6-B489-A615-C46F-C44F3300508B}"/>
                </a:ext>
              </a:extLst>
            </p:cNvPr>
            <p:cNvSpPr/>
            <p:nvPr/>
          </p:nvSpPr>
          <p:spPr>
            <a:xfrm>
              <a:off x="0" y="0"/>
              <a:ext cx="160156" cy="4940117"/>
            </a:xfrm>
            <a:custGeom>
              <a:avLst/>
              <a:gdLst/>
              <a:ahLst/>
              <a:cxnLst/>
              <a:rect l="l" t="t" r="r" b="b"/>
              <a:pathLst>
                <a:path w="160156" h="4940117">
                  <a:moveTo>
                    <a:pt x="0" y="0"/>
                  </a:moveTo>
                  <a:lnTo>
                    <a:pt x="160156" y="0"/>
                  </a:lnTo>
                  <a:lnTo>
                    <a:pt x="160156" y="4940117"/>
                  </a:lnTo>
                  <a:lnTo>
                    <a:pt x="0" y="4940117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2AF86A90-CBBB-D0E8-22DF-74CD415FDE8A}"/>
                </a:ext>
              </a:extLst>
            </p:cNvPr>
            <p:cNvSpPr txBox="1"/>
            <p:nvPr/>
          </p:nvSpPr>
          <p:spPr>
            <a:xfrm>
              <a:off x="0" y="-28575"/>
              <a:ext cx="160156" cy="4968692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sp>
        <p:nvSpPr>
          <p:cNvPr id="80" name="TextBox 9">
            <a:extLst>
              <a:ext uri="{FF2B5EF4-FFF2-40B4-BE49-F238E27FC236}">
                <a16:creationId xmlns:a16="http://schemas.microsoft.com/office/drawing/2014/main" id="{8AF96E88-D109-B5C0-8FB2-186D46D6EBC2}"/>
              </a:ext>
            </a:extLst>
          </p:cNvPr>
          <p:cNvSpPr txBox="1"/>
          <p:nvPr/>
        </p:nvSpPr>
        <p:spPr>
          <a:xfrm>
            <a:off x="284330" y="531153"/>
            <a:ext cx="2205952" cy="5304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501"/>
              </a:lnSpc>
              <a:spcBef>
                <a:spcPct val="0"/>
              </a:spcBef>
            </a:pPr>
            <a:r>
              <a:rPr lang="en-US" sz="3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nva Sans"/>
              </a:rPr>
              <a:t>7.</a:t>
            </a:r>
            <a:r>
              <a:rPr lang="zh-CN" altLang="en-US" sz="3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nva Sans"/>
              </a:rPr>
              <a:t>命名</a:t>
            </a:r>
            <a:r>
              <a:rPr lang="en-US" altLang="zh-CN" sz="3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nva Sans"/>
              </a:rPr>
              <a:t>-R/S</a:t>
            </a:r>
            <a:endParaRPr lang="en-US" sz="32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nva Sans"/>
              <a:sym typeface="Canva Sans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B750FF9-DAE0-ACE1-397F-F4B0A3C670B1}"/>
              </a:ext>
            </a:extLst>
          </p:cNvPr>
          <p:cNvSpPr txBox="1"/>
          <p:nvPr/>
        </p:nvSpPr>
        <p:spPr>
          <a:xfrm>
            <a:off x="726332" y="1316477"/>
            <a:ext cx="24773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/>
              <a:t>R</a:t>
            </a:r>
            <a:r>
              <a:rPr lang="zh-CN" altLang="en-US" sz="2800" b="1" dirty="0"/>
              <a:t>，（</a:t>
            </a:r>
            <a:r>
              <a:rPr lang="en-US" altLang="zh-CN" sz="2800" b="1" dirty="0"/>
              <a:t>Right</a:t>
            </a:r>
            <a:r>
              <a:rPr lang="zh-CN" altLang="en-US" sz="2800" b="1" dirty="0"/>
              <a:t>）</a:t>
            </a:r>
            <a:r>
              <a:rPr lang="en-US" altLang="zh-CN" sz="2800" b="1" dirty="0"/>
              <a:t>,          </a:t>
            </a:r>
            <a:endParaRPr lang="zh-CN" altLang="en-US" sz="2800" b="1" dirty="0"/>
          </a:p>
        </p:txBody>
      </p:sp>
      <p:sp>
        <p:nvSpPr>
          <p:cNvPr id="11" name="箭头: 右 10">
            <a:extLst>
              <a:ext uri="{FF2B5EF4-FFF2-40B4-BE49-F238E27FC236}">
                <a16:creationId xmlns:a16="http://schemas.microsoft.com/office/drawing/2014/main" id="{CC3860E2-5FCF-8A76-0BBC-C1D40ACEB1F7}"/>
              </a:ext>
            </a:extLst>
          </p:cNvPr>
          <p:cNvSpPr/>
          <p:nvPr/>
        </p:nvSpPr>
        <p:spPr>
          <a:xfrm>
            <a:off x="3375496" y="1493781"/>
            <a:ext cx="1037617" cy="16861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箭头: 右弧形 11">
            <a:extLst>
              <a:ext uri="{FF2B5EF4-FFF2-40B4-BE49-F238E27FC236}">
                <a16:creationId xmlns:a16="http://schemas.microsoft.com/office/drawing/2014/main" id="{BBA1B468-0C83-FD60-B4E6-FDAB95E59947}"/>
              </a:ext>
            </a:extLst>
          </p:cNvPr>
          <p:cNvSpPr/>
          <p:nvPr/>
        </p:nvSpPr>
        <p:spPr>
          <a:xfrm>
            <a:off x="5020283" y="1493781"/>
            <a:ext cx="486383" cy="765242"/>
          </a:xfrm>
          <a:prstGeom prst="curved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33F7EF2-8CC7-A4E1-5AE1-FD621DAB7AAE}"/>
              </a:ext>
            </a:extLst>
          </p:cNvPr>
          <p:cNvSpPr txBox="1"/>
          <p:nvPr/>
        </p:nvSpPr>
        <p:spPr>
          <a:xfrm>
            <a:off x="6064385" y="1316477"/>
            <a:ext cx="24773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/>
              <a:t>顺时针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0E5A7FD5-B297-F18D-02A5-E3FEFC5F6DC0}"/>
              </a:ext>
            </a:extLst>
          </p:cNvPr>
          <p:cNvSpPr txBox="1"/>
          <p:nvPr/>
        </p:nvSpPr>
        <p:spPr>
          <a:xfrm>
            <a:off x="8367408" y="1294301"/>
            <a:ext cx="34987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/>
              <a:t>S</a:t>
            </a:r>
            <a:r>
              <a:rPr lang="zh-CN" altLang="en-US" sz="2800" b="1" dirty="0"/>
              <a:t>反过来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FA5DC75C-556F-CBBB-6677-676B6521A9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0886" y="2415474"/>
            <a:ext cx="6011114" cy="1819529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3C8D4732-CBB2-6753-8663-57CA3FA80791}"/>
              </a:ext>
            </a:extLst>
          </p:cNvPr>
          <p:cNvSpPr txBox="1"/>
          <p:nvPr/>
        </p:nvSpPr>
        <p:spPr>
          <a:xfrm>
            <a:off x="726332" y="2489169"/>
            <a:ext cx="62386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/>
              <a:t>Step 1: </a:t>
            </a:r>
            <a:r>
              <a:rPr lang="zh-CN" altLang="en-US" sz="2800" b="1" dirty="0"/>
              <a:t>氢</a:t>
            </a:r>
            <a:r>
              <a:rPr lang="en-US" altLang="zh-CN" sz="2800" b="1" dirty="0"/>
              <a:t>(</a:t>
            </a:r>
            <a:r>
              <a:rPr lang="zh-CN" altLang="en-US" sz="2800" b="1" dirty="0"/>
              <a:t>最不优先的</a:t>
            </a:r>
            <a:r>
              <a:rPr lang="en-US" altLang="zh-CN" sz="2800" b="1" dirty="0"/>
              <a:t>)</a:t>
            </a:r>
            <a:r>
              <a:rPr lang="zh-CN" altLang="en-US" sz="2800" b="1" dirty="0"/>
              <a:t>指向纸面朝里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374C03AC-F329-C09E-6818-3367C716C75A}"/>
              </a:ext>
            </a:extLst>
          </p:cNvPr>
          <p:cNvSpPr txBox="1"/>
          <p:nvPr/>
        </p:nvSpPr>
        <p:spPr>
          <a:xfrm>
            <a:off x="726332" y="3167390"/>
            <a:ext cx="545455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/>
              <a:t>Step 2: </a:t>
            </a:r>
            <a:r>
              <a:rPr lang="zh-CN" altLang="en-US" sz="2800" b="1" dirty="0"/>
              <a:t>判断剩下三个转的方向（优先级类似</a:t>
            </a:r>
            <a:r>
              <a:rPr lang="en-US" altLang="zh-CN" sz="2800" b="1" dirty="0"/>
              <a:t>cis/trans</a:t>
            </a:r>
            <a:r>
              <a:rPr lang="zh-CN" altLang="en-US" sz="2800" b="1" dirty="0"/>
              <a:t>这些）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932FE097-0548-E97E-F71A-246D156DB4CD}"/>
              </a:ext>
            </a:extLst>
          </p:cNvPr>
          <p:cNvSpPr txBox="1"/>
          <p:nvPr/>
        </p:nvSpPr>
        <p:spPr>
          <a:xfrm>
            <a:off x="726332" y="4245589"/>
            <a:ext cx="62386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/>
              <a:t>Step 3: </a:t>
            </a:r>
            <a:r>
              <a:rPr lang="zh-CN" altLang="en-US" sz="2800" b="1" dirty="0"/>
              <a:t>如有旋光，加上旋光</a:t>
            </a: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BD140319-DA99-A96A-B243-118DE5D958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2151" y="4700800"/>
            <a:ext cx="3648584" cy="1295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01925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DEFDA3-A798-F3F0-B05B-7F7E67CD91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C0206455-A74A-0CCE-915B-9165F34CDA4C}"/>
              </a:ext>
            </a:extLst>
          </p:cNvPr>
          <p:cNvGrpSpPr/>
          <p:nvPr/>
        </p:nvGrpSpPr>
        <p:grpSpPr>
          <a:xfrm rot="-5400000">
            <a:off x="5897853" y="-6049639"/>
            <a:ext cx="405395" cy="12504672"/>
            <a:chOff x="0" y="0"/>
            <a:chExt cx="160156" cy="4940117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2EEB8A97-B4D0-1FE8-D228-0DD01FB68897}"/>
                </a:ext>
              </a:extLst>
            </p:cNvPr>
            <p:cNvSpPr/>
            <p:nvPr/>
          </p:nvSpPr>
          <p:spPr>
            <a:xfrm>
              <a:off x="0" y="0"/>
              <a:ext cx="160156" cy="4940117"/>
            </a:xfrm>
            <a:custGeom>
              <a:avLst/>
              <a:gdLst/>
              <a:ahLst/>
              <a:cxnLst/>
              <a:rect l="l" t="t" r="r" b="b"/>
              <a:pathLst>
                <a:path w="160156" h="4940117">
                  <a:moveTo>
                    <a:pt x="0" y="0"/>
                  </a:moveTo>
                  <a:lnTo>
                    <a:pt x="160156" y="0"/>
                  </a:lnTo>
                  <a:lnTo>
                    <a:pt x="160156" y="4940117"/>
                  </a:lnTo>
                  <a:lnTo>
                    <a:pt x="0" y="4940117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E77980CD-E330-37C8-9C6B-536631F235A8}"/>
                </a:ext>
              </a:extLst>
            </p:cNvPr>
            <p:cNvSpPr txBox="1"/>
            <p:nvPr/>
          </p:nvSpPr>
          <p:spPr>
            <a:xfrm>
              <a:off x="0" y="-28575"/>
              <a:ext cx="160156" cy="4968692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2C4B31E4-4337-B8B3-33C6-0110F78899C8}"/>
              </a:ext>
            </a:extLst>
          </p:cNvPr>
          <p:cNvSpPr txBox="1"/>
          <p:nvPr/>
        </p:nvSpPr>
        <p:spPr>
          <a:xfrm>
            <a:off x="2204408" y="4403648"/>
            <a:ext cx="828200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0" b="1" dirty="0"/>
              <a:t>有卤素的怎么办？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E15FD5F-6E9B-344B-E5F4-CAB0904F62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7151"/>
            <a:ext cx="6448889" cy="2546693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491B1375-2B7E-FA16-F303-E6488F9C2D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9225" y="2300497"/>
            <a:ext cx="4586172" cy="1383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24152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CCACB7-6057-8504-A4FB-07C7A736E2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6CD47C23-D7D1-D134-AE26-EEDDCB20E015}"/>
              </a:ext>
            </a:extLst>
          </p:cNvPr>
          <p:cNvGrpSpPr/>
          <p:nvPr/>
        </p:nvGrpSpPr>
        <p:grpSpPr>
          <a:xfrm rot="-5400000">
            <a:off x="5897853" y="-6049639"/>
            <a:ext cx="405395" cy="12504672"/>
            <a:chOff x="0" y="0"/>
            <a:chExt cx="160156" cy="4940117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8E3E19BF-54D1-D86D-449C-9F67DE51B668}"/>
                </a:ext>
              </a:extLst>
            </p:cNvPr>
            <p:cNvSpPr/>
            <p:nvPr/>
          </p:nvSpPr>
          <p:spPr>
            <a:xfrm>
              <a:off x="0" y="0"/>
              <a:ext cx="160156" cy="4940117"/>
            </a:xfrm>
            <a:custGeom>
              <a:avLst/>
              <a:gdLst/>
              <a:ahLst/>
              <a:cxnLst/>
              <a:rect l="l" t="t" r="r" b="b"/>
              <a:pathLst>
                <a:path w="160156" h="4940117">
                  <a:moveTo>
                    <a:pt x="0" y="0"/>
                  </a:moveTo>
                  <a:lnTo>
                    <a:pt x="160156" y="0"/>
                  </a:lnTo>
                  <a:lnTo>
                    <a:pt x="160156" y="4940117"/>
                  </a:lnTo>
                  <a:lnTo>
                    <a:pt x="0" y="4940117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84A7EE79-CB03-A46D-231A-04ED359EC5D3}"/>
                </a:ext>
              </a:extLst>
            </p:cNvPr>
            <p:cNvSpPr txBox="1"/>
            <p:nvPr/>
          </p:nvSpPr>
          <p:spPr>
            <a:xfrm>
              <a:off x="0" y="-28575"/>
              <a:ext cx="160156" cy="4968692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sp>
        <p:nvSpPr>
          <p:cNvPr id="80" name="TextBox 9">
            <a:extLst>
              <a:ext uri="{FF2B5EF4-FFF2-40B4-BE49-F238E27FC236}">
                <a16:creationId xmlns:a16="http://schemas.microsoft.com/office/drawing/2014/main" id="{2CA71B65-15EE-357A-246E-BED3F3C26959}"/>
              </a:ext>
            </a:extLst>
          </p:cNvPr>
          <p:cNvSpPr txBox="1"/>
          <p:nvPr/>
        </p:nvSpPr>
        <p:spPr>
          <a:xfrm>
            <a:off x="284330" y="531153"/>
            <a:ext cx="2205952" cy="5304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501"/>
              </a:lnSpc>
              <a:spcBef>
                <a:spcPct val="0"/>
              </a:spcBef>
            </a:pPr>
            <a:r>
              <a:rPr lang="en-US" sz="3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nva Sans"/>
              </a:rPr>
              <a:t>8.</a:t>
            </a:r>
            <a:r>
              <a:rPr lang="zh-CN" altLang="en-US" sz="3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nva Sans"/>
              </a:rPr>
              <a:t>命名</a:t>
            </a:r>
            <a:r>
              <a:rPr lang="en-US" altLang="zh-CN" sz="3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nva Sans"/>
              </a:rPr>
              <a:t>-</a:t>
            </a:r>
            <a:r>
              <a:rPr lang="zh-CN" altLang="en-US" sz="3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nva Sans"/>
              </a:rPr>
              <a:t>卤素</a:t>
            </a:r>
            <a:endParaRPr lang="en-US" sz="32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nva Sans"/>
              <a:sym typeface="Canva Sans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12C78A4-7CBC-2141-7B52-1F879D7A50D6}"/>
              </a:ext>
            </a:extLst>
          </p:cNvPr>
          <p:cNvSpPr txBox="1"/>
          <p:nvPr/>
        </p:nvSpPr>
        <p:spPr>
          <a:xfrm>
            <a:off x="415046" y="1248835"/>
            <a:ext cx="66277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/>
              <a:t>Step 1 :</a:t>
            </a:r>
            <a:r>
              <a:rPr lang="zh-CN" altLang="en-US" sz="2800" b="1" dirty="0"/>
              <a:t>无视卤素，找出主碳链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DECE8B2-E32E-8156-9D8C-FE15925334F5}"/>
              </a:ext>
            </a:extLst>
          </p:cNvPr>
          <p:cNvSpPr txBox="1"/>
          <p:nvPr/>
        </p:nvSpPr>
        <p:spPr>
          <a:xfrm>
            <a:off x="415046" y="1772055"/>
            <a:ext cx="66277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/>
              <a:t>Step 2 :</a:t>
            </a:r>
            <a:r>
              <a:rPr lang="zh-CN" altLang="en-US" sz="2800" b="1" dirty="0"/>
              <a:t>加上取代基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CAF2CB4-0073-FA9E-0265-BDEA088A3497}"/>
              </a:ext>
            </a:extLst>
          </p:cNvPr>
          <p:cNvSpPr txBox="1"/>
          <p:nvPr/>
        </p:nvSpPr>
        <p:spPr>
          <a:xfrm>
            <a:off x="1633435" y="2295275"/>
            <a:ext cx="2095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/>
              <a:t>-F : </a:t>
            </a:r>
            <a:r>
              <a:rPr lang="en-US" altLang="zh-CN" sz="2800" b="1" dirty="0" err="1"/>
              <a:t>fluoro</a:t>
            </a:r>
            <a:endParaRPr lang="zh-CN" altLang="en-US" sz="2800" b="1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690AC58-0B7B-B437-B58E-7A559E2F26F7}"/>
              </a:ext>
            </a:extLst>
          </p:cNvPr>
          <p:cNvSpPr txBox="1"/>
          <p:nvPr/>
        </p:nvSpPr>
        <p:spPr>
          <a:xfrm>
            <a:off x="3728935" y="2295275"/>
            <a:ext cx="2095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/>
              <a:t>-Cl : </a:t>
            </a:r>
            <a:r>
              <a:rPr lang="en-US" altLang="zh-CN" sz="2800" b="1" dirty="0" err="1"/>
              <a:t>chloro</a:t>
            </a:r>
            <a:endParaRPr lang="zh-CN" altLang="en-US" sz="2800" b="1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D35C9DB5-91DE-24B6-E079-CF083C76B811}"/>
              </a:ext>
            </a:extLst>
          </p:cNvPr>
          <p:cNvSpPr txBox="1"/>
          <p:nvPr/>
        </p:nvSpPr>
        <p:spPr>
          <a:xfrm>
            <a:off x="8662074" y="2295275"/>
            <a:ext cx="2095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/>
              <a:t>-I : </a:t>
            </a:r>
            <a:r>
              <a:rPr lang="en-US" altLang="zh-CN" sz="2800" b="1" dirty="0" err="1"/>
              <a:t>iodo</a:t>
            </a:r>
            <a:endParaRPr lang="zh-CN" altLang="en-US" sz="2800" b="1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B13B1AE-0D02-2783-08BD-A317168A85CC}"/>
              </a:ext>
            </a:extLst>
          </p:cNvPr>
          <p:cNvSpPr txBox="1"/>
          <p:nvPr/>
        </p:nvSpPr>
        <p:spPr>
          <a:xfrm>
            <a:off x="6096000" y="2295275"/>
            <a:ext cx="2095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/>
              <a:t>-Br : bromo</a:t>
            </a:r>
            <a:endParaRPr lang="zh-CN" altLang="en-US" sz="2800" b="1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A0BC1E0D-5E76-457B-4491-441EE5204BD6}"/>
              </a:ext>
            </a:extLst>
          </p:cNvPr>
          <p:cNvSpPr txBox="1"/>
          <p:nvPr/>
        </p:nvSpPr>
        <p:spPr>
          <a:xfrm>
            <a:off x="415046" y="2815925"/>
            <a:ext cx="66277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/>
              <a:t>Step 3 :</a:t>
            </a:r>
            <a:r>
              <a:rPr lang="zh-CN" altLang="en-US" sz="2800" b="1" dirty="0"/>
              <a:t>首字母</a:t>
            </a:r>
            <a:r>
              <a:rPr lang="en-US" altLang="zh-CN" sz="2800" b="1" dirty="0"/>
              <a:t>+</a:t>
            </a:r>
            <a:r>
              <a:rPr lang="zh-CN" altLang="en-US" sz="2800" b="1" dirty="0"/>
              <a:t>支链编号和最小</a:t>
            </a:r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id="{1BD146BA-B101-4365-D328-87ACE7890D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215" y="3518856"/>
            <a:ext cx="3111435" cy="1968459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EF32F2B7-B001-5570-A052-45B9E76FE5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6471" y="3518856"/>
            <a:ext cx="2441400" cy="1968459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C1093929-3ECB-6BA4-A8D0-D1D58EBA9F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1691" y="3518856"/>
            <a:ext cx="2723921" cy="1968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2240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A921A0-280F-30AF-EE30-CD6631BD92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3A27AB1B-9755-78AA-68DE-8DF961B87E30}"/>
              </a:ext>
            </a:extLst>
          </p:cNvPr>
          <p:cNvGrpSpPr/>
          <p:nvPr/>
        </p:nvGrpSpPr>
        <p:grpSpPr>
          <a:xfrm rot="-5400000">
            <a:off x="5897853" y="-6049639"/>
            <a:ext cx="405395" cy="12504672"/>
            <a:chOff x="0" y="0"/>
            <a:chExt cx="160156" cy="4940117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7E006491-B53C-E0D3-29AB-C5B507904262}"/>
                </a:ext>
              </a:extLst>
            </p:cNvPr>
            <p:cNvSpPr/>
            <p:nvPr/>
          </p:nvSpPr>
          <p:spPr>
            <a:xfrm>
              <a:off x="0" y="0"/>
              <a:ext cx="160156" cy="4940117"/>
            </a:xfrm>
            <a:custGeom>
              <a:avLst/>
              <a:gdLst/>
              <a:ahLst/>
              <a:cxnLst/>
              <a:rect l="l" t="t" r="r" b="b"/>
              <a:pathLst>
                <a:path w="160156" h="4940117">
                  <a:moveTo>
                    <a:pt x="0" y="0"/>
                  </a:moveTo>
                  <a:lnTo>
                    <a:pt x="160156" y="0"/>
                  </a:lnTo>
                  <a:lnTo>
                    <a:pt x="160156" y="4940117"/>
                  </a:lnTo>
                  <a:lnTo>
                    <a:pt x="0" y="4940117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3843135F-4562-B18F-6ED7-17CBC3741847}"/>
                </a:ext>
              </a:extLst>
            </p:cNvPr>
            <p:cNvSpPr txBox="1"/>
            <p:nvPr/>
          </p:nvSpPr>
          <p:spPr>
            <a:xfrm>
              <a:off x="0" y="-28575"/>
              <a:ext cx="160156" cy="4968692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sp>
        <p:nvSpPr>
          <p:cNvPr id="13" name="文本框 12">
            <a:extLst>
              <a:ext uri="{FF2B5EF4-FFF2-40B4-BE49-F238E27FC236}">
                <a16:creationId xmlns:a16="http://schemas.microsoft.com/office/drawing/2014/main" id="{9BD38C94-64EF-0412-71C7-E2B5711A67E1}"/>
              </a:ext>
            </a:extLst>
          </p:cNvPr>
          <p:cNvSpPr txBox="1"/>
          <p:nvPr/>
        </p:nvSpPr>
        <p:spPr>
          <a:xfrm>
            <a:off x="1181100" y="1738896"/>
            <a:ext cx="98298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怎么修改水溶液限制</a:t>
            </a:r>
          </a:p>
        </p:txBody>
      </p:sp>
    </p:spTree>
    <p:extLst>
      <p:ext uri="{BB962C8B-B14F-4D97-AF65-F5344CB8AC3E}">
        <p14:creationId xmlns:p14="http://schemas.microsoft.com/office/powerpoint/2010/main" val="357392146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2E76BA-3170-452B-2CD9-8EAABA22BF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95C679FC-4A2D-C891-A5AA-FBD6EF0B20AE}"/>
              </a:ext>
            </a:extLst>
          </p:cNvPr>
          <p:cNvGrpSpPr/>
          <p:nvPr/>
        </p:nvGrpSpPr>
        <p:grpSpPr>
          <a:xfrm rot="-5400000">
            <a:off x="5897853" y="-6049639"/>
            <a:ext cx="405395" cy="12504672"/>
            <a:chOff x="0" y="0"/>
            <a:chExt cx="160156" cy="4940117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00751163-8289-1946-674F-3FFE681D429E}"/>
                </a:ext>
              </a:extLst>
            </p:cNvPr>
            <p:cNvSpPr/>
            <p:nvPr/>
          </p:nvSpPr>
          <p:spPr>
            <a:xfrm>
              <a:off x="0" y="0"/>
              <a:ext cx="160156" cy="4940117"/>
            </a:xfrm>
            <a:custGeom>
              <a:avLst/>
              <a:gdLst/>
              <a:ahLst/>
              <a:cxnLst/>
              <a:rect l="l" t="t" r="r" b="b"/>
              <a:pathLst>
                <a:path w="160156" h="4940117">
                  <a:moveTo>
                    <a:pt x="0" y="0"/>
                  </a:moveTo>
                  <a:lnTo>
                    <a:pt x="160156" y="0"/>
                  </a:lnTo>
                  <a:lnTo>
                    <a:pt x="160156" y="4940117"/>
                  </a:lnTo>
                  <a:lnTo>
                    <a:pt x="0" y="4940117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A2C38F34-36B8-A2E6-CD0D-CB3EE612D251}"/>
                </a:ext>
              </a:extLst>
            </p:cNvPr>
            <p:cNvSpPr txBox="1"/>
            <p:nvPr/>
          </p:nvSpPr>
          <p:spPr>
            <a:xfrm>
              <a:off x="0" y="-28575"/>
              <a:ext cx="160156" cy="4968692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E2CEB6A9-5930-6141-56F5-F50207EC79F9}"/>
              </a:ext>
            </a:extLst>
          </p:cNvPr>
          <p:cNvSpPr txBox="1"/>
          <p:nvPr/>
        </p:nvSpPr>
        <p:spPr>
          <a:xfrm>
            <a:off x="1143000" y="4403648"/>
            <a:ext cx="934341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0" b="1" dirty="0"/>
              <a:t>有</a:t>
            </a:r>
            <a:r>
              <a:rPr lang="en-US" altLang="zh-CN" sz="8000" b="1" dirty="0"/>
              <a:t>(</a:t>
            </a:r>
            <a:r>
              <a:rPr lang="zh-CN" altLang="en-US" sz="8000" b="1" dirty="0"/>
              <a:t>醇</a:t>
            </a:r>
            <a:r>
              <a:rPr lang="en-US" altLang="zh-CN" sz="8000" b="1" dirty="0"/>
              <a:t>)</a:t>
            </a:r>
            <a:r>
              <a:rPr lang="zh-CN" altLang="en-US" sz="8000" b="1" dirty="0"/>
              <a:t>羟基的怎么办？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39334BF-88A2-5201-A055-5F6904608F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439" y="1688023"/>
            <a:ext cx="2210530" cy="1075393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51D88A3B-F5E7-7BAD-C2D0-D70A3C54E4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0933" y="1861598"/>
            <a:ext cx="2592725" cy="901818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F35A2FDF-AD54-6747-E7C7-41BCFF4E93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5412" y="1597954"/>
            <a:ext cx="2277888" cy="1255529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F1DF4FBE-530B-C677-656C-3A85E389A7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72443" y="1680530"/>
            <a:ext cx="2592725" cy="1263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53453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F4BE30-DA01-C041-C5FC-459AC1ACA8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45E37999-CD34-95DA-127B-C81116DD7745}"/>
              </a:ext>
            </a:extLst>
          </p:cNvPr>
          <p:cNvGrpSpPr/>
          <p:nvPr/>
        </p:nvGrpSpPr>
        <p:grpSpPr>
          <a:xfrm rot="-5400000">
            <a:off x="5897853" y="-6049639"/>
            <a:ext cx="405395" cy="12504672"/>
            <a:chOff x="0" y="0"/>
            <a:chExt cx="160156" cy="4940117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8953991F-9B5E-02B8-C896-15E83B7641B3}"/>
                </a:ext>
              </a:extLst>
            </p:cNvPr>
            <p:cNvSpPr/>
            <p:nvPr/>
          </p:nvSpPr>
          <p:spPr>
            <a:xfrm>
              <a:off x="0" y="0"/>
              <a:ext cx="160156" cy="4940117"/>
            </a:xfrm>
            <a:custGeom>
              <a:avLst/>
              <a:gdLst/>
              <a:ahLst/>
              <a:cxnLst/>
              <a:rect l="l" t="t" r="r" b="b"/>
              <a:pathLst>
                <a:path w="160156" h="4940117">
                  <a:moveTo>
                    <a:pt x="0" y="0"/>
                  </a:moveTo>
                  <a:lnTo>
                    <a:pt x="160156" y="0"/>
                  </a:lnTo>
                  <a:lnTo>
                    <a:pt x="160156" y="4940117"/>
                  </a:lnTo>
                  <a:lnTo>
                    <a:pt x="0" y="4940117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FF40F921-AB1B-A2DC-BDC0-AE3F73590270}"/>
                </a:ext>
              </a:extLst>
            </p:cNvPr>
            <p:cNvSpPr txBox="1"/>
            <p:nvPr/>
          </p:nvSpPr>
          <p:spPr>
            <a:xfrm>
              <a:off x="0" y="-28575"/>
              <a:ext cx="160156" cy="4968692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sp>
        <p:nvSpPr>
          <p:cNvPr id="13" name="文本框 12">
            <a:extLst>
              <a:ext uri="{FF2B5EF4-FFF2-40B4-BE49-F238E27FC236}">
                <a16:creationId xmlns:a16="http://schemas.microsoft.com/office/drawing/2014/main" id="{F643A225-39B5-E25D-3DA4-53E4EE6FA70D}"/>
              </a:ext>
            </a:extLst>
          </p:cNvPr>
          <p:cNvSpPr txBox="1"/>
          <p:nvPr/>
        </p:nvSpPr>
        <p:spPr>
          <a:xfrm>
            <a:off x="2228849" y="1326146"/>
            <a:ext cx="875043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来一些练习吧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8D1E0AC-0714-B70D-0B34-904A302993F0}"/>
              </a:ext>
            </a:extLst>
          </p:cNvPr>
          <p:cNvSpPr txBox="1"/>
          <p:nvPr/>
        </p:nvSpPr>
        <p:spPr>
          <a:xfrm>
            <a:off x="2228848" y="3136900"/>
            <a:ext cx="8750435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会得到一些有用的小结论</a:t>
            </a:r>
          </a:p>
        </p:txBody>
      </p:sp>
    </p:spTree>
    <p:extLst>
      <p:ext uri="{BB962C8B-B14F-4D97-AF65-F5344CB8AC3E}">
        <p14:creationId xmlns:p14="http://schemas.microsoft.com/office/powerpoint/2010/main" val="279896994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1AB400-CC18-E724-B7F9-2DE54CE6A1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>
            <a:extLst>
              <a:ext uri="{FF2B5EF4-FFF2-40B4-BE49-F238E27FC236}">
                <a16:creationId xmlns:a16="http://schemas.microsoft.com/office/drawing/2014/main" id="{7D0B65F0-7A0E-D764-9568-2B241E2493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204" y="34511"/>
            <a:ext cx="9943591" cy="6823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27207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75456A-0AD3-F744-F02F-49F371CCDD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7A1C85CF-0B02-CDA5-2C20-8A1B1E6863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769" y="203201"/>
            <a:ext cx="10851312" cy="400551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609AAEE5-A726-2BC2-0933-E448B34D67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7810500" y="5458046"/>
            <a:ext cx="4226418" cy="1258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82506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D559EC-9DDA-D86C-C3CA-1332363D54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8E32AA28-61CC-A262-8683-85C498CFFE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4323" y="114300"/>
            <a:ext cx="9703353" cy="6383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42699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D42CBF-09C3-E1D2-3D3F-7C0DD67FE5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9C6A8F54-1B61-D3F7-CDCA-5EC4B135E4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55" y="57150"/>
            <a:ext cx="6070445" cy="387229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B21441EE-60AA-246D-A8A7-D6714BE636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9813" y="57150"/>
            <a:ext cx="5938461" cy="53213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BFAD0915-F9C9-B584-7CF0-62B8ADAE4D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54" y="3929440"/>
            <a:ext cx="5841845" cy="2927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22884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7CC470-7145-6A91-D9DE-05FA6DF797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8078FD97-FBAF-1A97-FC08-28299F3FEF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4008" y="120650"/>
            <a:ext cx="8201689" cy="657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58563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B8BBF1-1593-CEE8-2CE9-379D2796E8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40242BB6-0C68-3C58-2023-BDAD0E9219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89" y="69850"/>
            <a:ext cx="5914811" cy="222747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0332DF03-32BE-CD9E-FB45-9D62C90163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89" y="2308833"/>
            <a:ext cx="5924056" cy="3990367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EA5DF386-C83E-C082-E3CA-B66AA6BF09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69850"/>
            <a:ext cx="6009506" cy="3990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14596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0BC389-7CE9-1452-0B01-0DA4FDA557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4371BD67-F608-71B7-2E4E-7E58FD1388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859" y="257962"/>
            <a:ext cx="11494281" cy="6473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15997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5B8844-C979-12FB-13DC-B45F6F3B8A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330DAF97-DDC2-322C-E561-7B1E8E828F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867" y="76200"/>
            <a:ext cx="11176106" cy="661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1275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A86763-1C26-D64B-EF1B-BB3AD9AC29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02072376-6588-D598-4C6B-A18F5D0BCFAA}"/>
              </a:ext>
            </a:extLst>
          </p:cNvPr>
          <p:cNvGrpSpPr/>
          <p:nvPr/>
        </p:nvGrpSpPr>
        <p:grpSpPr>
          <a:xfrm rot="-5400000">
            <a:off x="5897853" y="-6049639"/>
            <a:ext cx="405395" cy="12504672"/>
            <a:chOff x="0" y="0"/>
            <a:chExt cx="160156" cy="4940117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623DE111-1810-2996-F32A-31BEA6BCD8E2}"/>
                </a:ext>
              </a:extLst>
            </p:cNvPr>
            <p:cNvSpPr/>
            <p:nvPr/>
          </p:nvSpPr>
          <p:spPr>
            <a:xfrm>
              <a:off x="0" y="0"/>
              <a:ext cx="160156" cy="4940117"/>
            </a:xfrm>
            <a:custGeom>
              <a:avLst/>
              <a:gdLst/>
              <a:ahLst/>
              <a:cxnLst/>
              <a:rect l="l" t="t" r="r" b="b"/>
              <a:pathLst>
                <a:path w="160156" h="4940117">
                  <a:moveTo>
                    <a:pt x="0" y="0"/>
                  </a:moveTo>
                  <a:lnTo>
                    <a:pt x="160156" y="0"/>
                  </a:lnTo>
                  <a:lnTo>
                    <a:pt x="160156" y="4940117"/>
                  </a:lnTo>
                  <a:lnTo>
                    <a:pt x="0" y="4940117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9373DD99-7CA4-A4B5-AD0C-D701ED47FF84}"/>
                </a:ext>
              </a:extLst>
            </p:cNvPr>
            <p:cNvSpPr txBox="1"/>
            <p:nvPr/>
          </p:nvSpPr>
          <p:spPr>
            <a:xfrm>
              <a:off x="0" y="-28575"/>
              <a:ext cx="160156" cy="4968692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9">
                <a:extLst>
                  <a:ext uri="{FF2B5EF4-FFF2-40B4-BE49-F238E27FC236}">
                    <a16:creationId xmlns:a16="http://schemas.microsoft.com/office/drawing/2014/main" id="{32AA82A7-4CC1-103C-7B85-4014F50F20F0}"/>
                  </a:ext>
                </a:extLst>
              </p:cNvPr>
              <p:cNvSpPr txBox="1"/>
              <p:nvPr/>
            </p:nvSpPr>
            <p:spPr>
              <a:xfrm>
                <a:off x="284328" y="531153"/>
                <a:ext cx="8294522" cy="530466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ts val="4501"/>
                  </a:lnSpc>
                  <a:spcBef>
                    <a:spcPct val="0"/>
                  </a:spcBef>
                </a:pPr>
                <a:r>
                  <a:rPr lang="en-US" sz="3200" b="1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nva Sans"/>
                  </a:rPr>
                  <a:t>2.</a:t>
                </a:r>
                <a:r>
                  <a:rPr lang="zh-CN" altLang="en-US" sz="3200" b="1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nva Sans"/>
                  </a:rPr>
                  <a:t>三种理论</a:t>
                </a:r>
                <a:r>
                  <a:rPr lang="en-US" altLang="zh-CN" sz="3200" b="1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nva Sans"/>
                  </a:rPr>
                  <a:t>-</a:t>
                </a:r>
                <a:r>
                  <a:rPr lang="zh-CN" altLang="en-US" sz="3200" b="1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nva Sans"/>
                  </a:rPr>
                  <a:t>布朗斯泰德（</a:t>
                </a:r>
                <a:r>
                  <a:rPr lang="en-US" altLang="zh-CN" sz="3200" b="1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nva Sans"/>
                  </a:rPr>
                  <a:t>Br</a:t>
                </a:r>
                <a14:m>
                  <m:oMath xmlns:m="http://schemas.openxmlformats.org/officeDocument/2006/math">
                    <m:r>
                      <a:rPr lang="en-US" altLang="zh-CN" sz="32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nva Sans"/>
                      </a:rPr>
                      <m:t>∅</m:t>
                    </m:r>
                  </m:oMath>
                </a14:m>
                <a:r>
                  <a:rPr lang="en-US" altLang="zh-CN" sz="3200" b="1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nva Sans"/>
                  </a:rPr>
                  <a:t>n’sted-Lowry</a:t>
                </a:r>
                <a:r>
                  <a:rPr lang="zh-CN" altLang="en-US" sz="3200" b="1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nva Sans"/>
                  </a:rPr>
                  <a:t>）</a:t>
                </a:r>
                <a:endParaRPr lang="en-US" sz="3200" b="1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nva Sans"/>
                  <a:sym typeface="Canva Sans"/>
                </a:endParaRPr>
              </a:p>
            </p:txBody>
          </p:sp>
        </mc:Choice>
        <mc:Fallback xmlns="">
          <p:sp>
            <p:nvSpPr>
              <p:cNvPr id="80" name="TextBox 9">
                <a:extLst>
                  <a:ext uri="{FF2B5EF4-FFF2-40B4-BE49-F238E27FC236}">
                    <a16:creationId xmlns:a16="http://schemas.microsoft.com/office/drawing/2014/main" id="{32AA82A7-4CC1-103C-7B85-4014F50F20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328" y="531153"/>
                <a:ext cx="8294522" cy="530466"/>
              </a:xfrm>
              <a:prstGeom prst="rect">
                <a:avLst/>
              </a:prstGeom>
              <a:blipFill>
                <a:blip r:embed="rId2"/>
                <a:stretch>
                  <a:fillRect l="-5441" t="-16092" r="-5368" b="-459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2FFEC3F0-EE49-05EF-A261-0F928C8A19C0}"/>
                  </a:ext>
                </a:extLst>
              </p:cNvPr>
              <p:cNvSpPr txBox="1"/>
              <p:nvPr/>
            </p:nvSpPr>
            <p:spPr>
              <a:xfrm>
                <a:off x="508000" y="1314313"/>
                <a:ext cx="78232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800" b="1" dirty="0"/>
                  <a:t>酸：溶水中有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b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altLang="zh-CN" sz="2800" b="1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lang="en-US" altLang="zh-CN" sz="2800" b="1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zh-CN" altLang="en-US" sz="2800" b="1" dirty="0"/>
                  <a:t>反应给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b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altLang="zh-CN" sz="2800" b="1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lang="en-US" altLang="zh-CN" sz="2800" b="1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zh-CN" altLang="en-US" sz="2800" b="1" dirty="0"/>
                  <a:t>反应给质子</a:t>
                </a: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2FFEC3F0-EE49-05EF-A261-0F928C8A19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000" y="1314313"/>
                <a:ext cx="7823200" cy="523220"/>
              </a:xfrm>
              <a:prstGeom prst="rect">
                <a:avLst/>
              </a:prstGeom>
              <a:blipFill>
                <a:blip r:embed="rId3"/>
                <a:stretch>
                  <a:fillRect l="-1558" t="-12941" b="-329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框 6">
            <a:extLst>
              <a:ext uri="{FF2B5EF4-FFF2-40B4-BE49-F238E27FC236}">
                <a16:creationId xmlns:a16="http://schemas.microsoft.com/office/drawing/2014/main" id="{BEA74B82-60B9-3B47-1930-C1A56AC40867}"/>
              </a:ext>
            </a:extLst>
          </p:cNvPr>
          <p:cNvSpPr txBox="1"/>
          <p:nvPr/>
        </p:nvSpPr>
        <p:spPr>
          <a:xfrm>
            <a:off x="508000" y="1980844"/>
            <a:ext cx="82945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/>
              <a:t>共轭碱（</a:t>
            </a:r>
            <a:r>
              <a:rPr lang="en-US" altLang="zh-CN" sz="2800" b="1" dirty="0"/>
              <a:t>Conjugate Base</a:t>
            </a:r>
            <a:r>
              <a:rPr lang="zh-CN" altLang="en-US" sz="2800" b="1" dirty="0"/>
              <a:t>）：酸给了质子剩下的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8E1D56C-3247-6D54-25F0-F68F87CD4134}"/>
              </a:ext>
            </a:extLst>
          </p:cNvPr>
          <p:cNvSpPr txBox="1"/>
          <p:nvPr/>
        </p:nvSpPr>
        <p:spPr>
          <a:xfrm>
            <a:off x="520700" y="2657103"/>
            <a:ext cx="82373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/>
              <a:t>一元酸（</a:t>
            </a:r>
            <a:r>
              <a:rPr lang="en-US" altLang="zh-CN" sz="2800" b="1" dirty="0"/>
              <a:t>Monoprotic Acid</a:t>
            </a:r>
            <a:r>
              <a:rPr lang="zh-CN" altLang="en-US" sz="2800" b="1" dirty="0"/>
              <a:t>）：酸给一个质子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EA8B8DB-B395-4607-24B3-D5AB96517377}"/>
              </a:ext>
            </a:extLst>
          </p:cNvPr>
          <p:cNvSpPr txBox="1"/>
          <p:nvPr/>
        </p:nvSpPr>
        <p:spPr>
          <a:xfrm>
            <a:off x="508000" y="3279978"/>
            <a:ext cx="7454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/>
              <a:t>二元酸（</a:t>
            </a:r>
            <a:r>
              <a:rPr lang="en-US" altLang="zh-CN" sz="2800" b="1" dirty="0"/>
              <a:t>Diprotic Acid</a:t>
            </a:r>
            <a:r>
              <a:rPr lang="zh-CN" altLang="en-US" sz="2800" b="1" dirty="0"/>
              <a:t>）：酸给两个质子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ED5DF020-7DE8-ACE4-C4CE-07B9FFB72863}"/>
              </a:ext>
            </a:extLst>
          </p:cNvPr>
          <p:cNvSpPr txBox="1"/>
          <p:nvPr/>
        </p:nvSpPr>
        <p:spPr>
          <a:xfrm>
            <a:off x="508000" y="3925300"/>
            <a:ext cx="7823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/>
              <a:t>三元酸（</a:t>
            </a:r>
            <a:r>
              <a:rPr lang="en-US" altLang="zh-CN" sz="2800" b="1" dirty="0"/>
              <a:t>Triprotic Acid</a:t>
            </a:r>
            <a:r>
              <a:rPr lang="zh-CN" altLang="en-US" sz="2800" b="1" dirty="0"/>
              <a:t>）：酸给三个质子</a:t>
            </a: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4E41CABB-ACFE-865E-421C-AA5773ABF499}"/>
              </a:ext>
            </a:extLst>
          </p:cNvPr>
          <p:cNvSpPr/>
          <p:nvPr/>
        </p:nvSpPr>
        <p:spPr>
          <a:xfrm>
            <a:off x="179553" y="1471148"/>
            <a:ext cx="209550" cy="209550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B88BF59E-FABC-85E5-522D-4921D9A784D9}"/>
              </a:ext>
            </a:extLst>
          </p:cNvPr>
          <p:cNvSpPr/>
          <p:nvPr/>
        </p:nvSpPr>
        <p:spPr>
          <a:xfrm>
            <a:off x="179553" y="2137891"/>
            <a:ext cx="209550" cy="209550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C1C8E1C9-27E2-EFF1-21CA-80DA427F8F51}"/>
              </a:ext>
            </a:extLst>
          </p:cNvPr>
          <p:cNvSpPr/>
          <p:nvPr/>
        </p:nvSpPr>
        <p:spPr>
          <a:xfrm>
            <a:off x="179553" y="2813938"/>
            <a:ext cx="209550" cy="209550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B88BF59E-FABC-85E5-522D-4921D9A784D9}"/>
              </a:ext>
            </a:extLst>
          </p:cNvPr>
          <p:cNvSpPr/>
          <p:nvPr/>
        </p:nvSpPr>
        <p:spPr>
          <a:xfrm>
            <a:off x="179553" y="3444806"/>
            <a:ext cx="209550" cy="209550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B88BF59E-FABC-85E5-522D-4921D9A784D9}"/>
              </a:ext>
            </a:extLst>
          </p:cNvPr>
          <p:cNvSpPr/>
          <p:nvPr/>
        </p:nvSpPr>
        <p:spPr>
          <a:xfrm>
            <a:off x="179553" y="4082135"/>
            <a:ext cx="209550" cy="209550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542D7A7C-E4D3-B793-83C7-676B3E4B00B4}"/>
                  </a:ext>
                </a:extLst>
              </p:cNvPr>
              <p:cNvSpPr txBox="1"/>
              <p:nvPr/>
            </p:nvSpPr>
            <p:spPr>
              <a:xfrm>
                <a:off x="8255108" y="1379529"/>
                <a:ext cx="3917950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sz="6000" b="1" dirty="0">
                    <a:ln w="22225">
                      <a:solidFill>
                        <a:schemeClr val="accent2"/>
                      </a:solidFill>
                      <a:prstDash val="solid"/>
                    </a:ln>
                    <a:solidFill>
                      <a:srgbClr val="FF0000"/>
                    </a:solidFill>
                  </a:rPr>
                  <a:t>酸</a:t>
                </a:r>
                <a14:m>
                  <m:oMath xmlns:m="http://schemas.openxmlformats.org/officeDocument/2006/math">
                    <m:r>
                      <a:rPr lang="zh-CN" altLang="en-US" sz="6000" b="1" i="1" smtClean="0">
                        <a:ln w="22225">
                          <a:solidFill>
                            <a:schemeClr val="accent2"/>
                          </a:solidFill>
                          <a:prstDash val="solid"/>
                        </a:ln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zh-CN" altLang="en-US" sz="6000" b="1" dirty="0">
                    <a:ln w="22225">
                      <a:solidFill>
                        <a:schemeClr val="accent2"/>
                      </a:solidFill>
                      <a:prstDash val="solid"/>
                    </a:ln>
                    <a:solidFill>
                      <a:srgbClr val="FF0000"/>
                    </a:solidFill>
                  </a:rPr>
                  <a:t>共轭碱</a:t>
                </a:r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542D7A7C-E4D3-B793-83C7-676B3E4B00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5108" y="1379529"/>
                <a:ext cx="3917950" cy="101566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A6952477-0072-5E63-F2F2-64F69183F58D}"/>
                  </a:ext>
                </a:extLst>
              </p:cNvPr>
              <p:cNvSpPr txBox="1"/>
              <p:nvPr/>
            </p:nvSpPr>
            <p:spPr>
              <a:xfrm>
                <a:off x="8255108" y="2407626"/>
                <a:ext cx="3917950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sz="6000" b="1" dirty="0">
                    <a:ln w="22225">
                      <a:solidFill>
                        <a:schemeClr val="accent2"/>
                      </a:solidFill>
                      <a:prstDash val="solid"/>
                    </a:ln>
                    <a:solidFill>
                      <a:srgbClr val="FF0000"/>
                    </a:solidFill>
                  </a:rPr>
                  <a:t>碱</a:t>
                </a:r>
                <a14:m>
                  <m:oMath xmlns:m="http://schemas.openxmlformats.org/officeDocument/2006/math">
                    <m:r>
                      <a:rPr lang="zh-CN" altLang="en-US" sz="6000" b="1" i="1" smtClean="0">
                        <a:ln w="22225">
                          <a:solidFill>
                            <a:schemeClr val="accent2"/>
                          </a:solidFill>
                          <a:prstDash val="solid"/>
                        </a:ln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zh-CN" altLang="en-US" sz="6000" b="1" dirty="0">
                    <a:ln w="22225">
                      <a:solidFill>
                        <a:schemeClr val="accent2"/>
                      </a:solidFill>
                      <a:prstDash val="solid"/>
                    </a:ln>
                    <a:solidFill>
                      <a:srgbClr val="FF0000"/>
                    </a:solidFill>
                  </a:rPr>
                  <a:t>共轭酸</a:t>
                </a:r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A6952477-0072-5E63-F2F2-64F69183F5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5108" y="2407626"/>
                <a:ext cx="3917950" cy="101566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图片 21">
            <a:extLst>
              <a:ext uri="{FF2B5EF4-FFF2-40B4-BE49-F238E27FC236}">
                <a16:creationId xmlns:a16="http://schemas.microsoft.com/office/drawing/2014/main" id="{928335D4-EDA7-BF68-FA13-088A478C28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4328" y="4448520"/>
            <a:ext cx="5649113" cy="2267266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03EC1A10-73F9-5866-FBCF-36C6D0438E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44896" y="4467572"/>
            <a:ext cx="5068007" cy="2248214"/>
          </a:xfrm>
          <a:prstGeom prst="rect">
            <a:avLst/>
          </a:prstGeom>
        </p:spPr>
      </p:pic>
      <p:sp>
        <p:nvSpPr>
          <p:cNvPr id="25" name="文本框 18">
            <a:extLst>
              <a:ext uri="{FF2B5EF4-FFF2-40B4-BE49-F238E27FC236}">
                <a16:creationId xmlns:a16="http://schemas.microsoft.com/office/drawing/2014/main" id="{6607293E-4BB2-16A8-60AB-A8EF3CA7670C}"/>
              </a:ext>
            </a:extLst>
          </p:cNvPr>
          <p:cNvSpPr txBox="1"/>
          <p:nvPr/>
        </p:nvSpPr>
        <p:spPr>
          <a:xfrm>
            <a:off x="9182453" y="182086"/>
            <a:ext cx="23304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8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</a:rPr>
              <a:t>HCl</a:t>
            </a:r>
            <a:endParaRPr lang="zh-CN" altLang="en-US" sz="8800" b="1" dirty="0">
              <a:ln w="22225">
                <a:solidFill>
                  <a:schemeClr val="accent2"/>
                </a:solidFill>
                <a:prstDash val="solid"/>
              </a:ln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836383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B8BBF1-1593-CEE8-2CE9-379D2796E8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35D3726C-33AC-183E-074D-132E717649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930"/>
            <a:ext cx="5986163" cy="385667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C53BE461-6696-AF80-C2C0-B7C607CF8F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6163" y="54930"/>
            <a:ext cx="6153451" cy="4021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68593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DB4FC6-E1C3-372B-8C05-07DB558D15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22502B16-23DC-71B1-C3C4-1271E12047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989"/>
            <a:ext cx="5354867" cy="367354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51172C6-E336-93E6-4247-A770827BC5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726529"/>
            <a:ext cx="5359400" cy="2952888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003119F5-C6C1-452E-0218-C2375E31D4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9690" y="52988"/>
            <a:ext cx="6677818" cy="6366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40895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A3650F-50AC-6E6A-2DA7-D1363EE439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D9C9EE83-60A3-36CF-15AB-A828B5FB02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0650" y="-30061"/>
            <a:ext cx="9410700" cy="6888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25262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12E46E-A213-049D-E6B3-0C9891FF4F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8A8E7C59-DDC5-DE8E-8CEA-5F38C3EE0F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6329301" cy="4498974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2283B6A6-B146-5B8B-492B-1A888B5D75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3307" y="-1"/>
            <a:ext cx="5350072" cy="465933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4781605E-A6ED-E456-FDDC-F45BF38EA7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4498973"/>
            <a:ext cx="6290738" cy="2359027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CBAE5FC5-3974-5003-DB66-1CEC592A32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7985" y="4659334"/>
            <a:ext cx="5744015" cy="2198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79648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173085-3067-E51A-4664-46F73E7951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2F876E0A-70E7-1C6A-82BE-A43CCBDAC9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003" y="623607"/>
            <a:ext cx="11861993" cy="4843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48291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B3269A-1A05-1FE2-C6E6-18583DC423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5211A184-8983-C189-9408-C0805B81AB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6184685" cy="268605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A530AF38-E692-0BFA-46D4-D685070B67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3202" y="0"/>
            <a:ext cx="58574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80505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E8A483-672B-ED53-6878-FE9FFCEA12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A979860B-E682-8B60-0399-B4C11D6057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0250" y="0"/>
            <a:ext cx="6499776" cy="2427627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CA83A5D1-8932-1CDC-0987-2B4DA9702D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810250" cy="6012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35469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F1C277-A7A7-30A6-85B7-E5F15E7FFD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75188124-D319-B442-74B1-3FC9D1868E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5741" y="187870"/>
            <a:ext cx="7520517" cy="6608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72638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E5253A-81F9-F826-A6BF-A13F8BB5A5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B075D4B8-7B64-23D2-9D00-00A8CEB06D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899743" cy="209665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382B6B0-393B-FBB2-7901-2EC1585801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96657"/>
            <a:ext cx="5933275" cy="4367643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1C5C159B-8662-1016-CEF7-9F1558E842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1042" y="0"/>
            <a:ext cx="61509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82066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175A86-D6AA-287C-4135-EC2BE30749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CC92C37E-1046-70CE-40D9-3B5EE8789E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74" y="68372"/>
            <a:ext cx="5665126" cy="249053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A6D7C98D-813A-A5C9-F007-C5B44D922D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74" y="2558903"/>
            <a:ext cx="4560226" cy="4303456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B79D9376-49B7-B871-9539-76619E4BC5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4709" y="68372"/>
            <a:ext cx="6392876" cy="6218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2123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9CAA37-8F24-CE74-B388-96C754365C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D75B6AAD-2D0C-A1A0-8F30-4DA734C6D690}"/>
              </a:ext>
            </a:extLst>
          </p:cNvPr>
          <p:cNvGrpSpPr/>
          <p:nvPr/>
        </p:nvGrpSpPr>
        <p:grpSpPr>
          <a:xfrm rot="-5400000">
            <a:off x="5897853" y="-6049639"/>
            <a:ext cx="405395" cy="12504672"/>
            <a:chOff x="0" y="0"/>
            <a:chExt cx="160156" cy="4940117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300581DC-7CFA-2BAB-E250-37AD2301FB61}"/>
                </a:ext>
              </a:extLst>
            </p:cNvPr>
            <p:cNvSpPr/>
            <p:nvPr/>
          </p:nvSpPr>
          <p:spPr>
            <a:xfrm>
              <a:off x="0" y="0"/>
              <a:ext cx="160156" cy="4940117"/>
            </a:xfrm>
            <a:custGeom>
              <a:avLst/>
              <a:gdLst/>
              <a:ahLst/>
              <a:cxnLst/>
              <a:rect l="l" t="t" r="r" b="b"/>
              <a:pathLst>
                <a:path w="160156" h="4940117">
                  <a:moveTo>
                    <a:pt x="0" y="0"/>
                  </a:moveTo>
                  <a:lnTo>
                    <a:pt x="160156" y="0"/>
                  </a:lnTo>
                  <a:lnTo>
                    <a:pt x="160156" y="4940117"/>
                  </a:lnTo>
                  <a:lnTo>
                    <a:pt x="0" y="4940117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446D7366-070C-1264-D51D-62F464CB7C1C}"/>
                </a:ext>
              </a:extLst>
            </p:cNvPr>
            <p:cNvSpPr txBox="1"/>
            <p:nvPr/>
          </p:nvSpPr>
          <p:spPr>
            <a:xfrm>
              <a:off x="0" y="-28575"/>
              <a:ext cx="160156" cy="4968692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sp>
        <p:nvSpPr>
          <p:cNvPr id="80" name="TextBox 9">
            <a:extLst>
              <a:ext uri="{FF2B5EF4-FFF2-40B4-BE49-F238E27FC236}">
                <a16:creationId xmlns:a16="http://schemas.microsoft.com/office/drawing/2014/main" id="{70B224EF-F65A-BF8F-A4CA-79421B05EC86}"/>
              </a:ext>
            </a:extLst>
          </p:cNvPr>
          <p:cNvSpPr txBox="1"/>
          <p:nvPr/>
        </p:nvSpPr>
        <p:spPr>
          <a:xfrm>
            <a:off x="284328" y="531153"/>
            <a:ext cx="5652922" cy="5304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501"/>
              </a:lnSpc>
              <a:spcBef>
                <a:spcPct val="0"/>
              </a:spcBef>
            </a:pPr>
            <a:r>
              <a:rPr lang="en-US" sz="3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nva Sans"/>
              </a:rPr>
              <a:t>2.</a:t>
            </a:r>
            <a:r>
              <a:rPr lang="zh-CN" altLang="en-US" sz="3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nva Sans"/>
              </a:rPr>
              <a:t> 布朗斯泰德</a:t>
            </a:r>
            <a:r>
              <a:rPr lang="en-US" altLang="zh-CN" sz="3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nva Sans"/>
              </a:rPr>
              <a:t>-</a:t>
            </a:r>
            <a:r>
              <a:rPr lang="zh-CN" altLang="en-US" sz="3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nva Sans"/>
              </a:rPr>
              <a:t>质子转移示意图</a:t>
            </a:r>
            <a:endParaRPr lang="en-US" sz="32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nva Sans"/>
              <a:sym typeface="Canva Sans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75D3E4C-F795-5037-1C48-AE294B0C86CD}"/>
              </a:ext>
            </a:extLst>
          </p:cNvPr>
          <p:cNvSpPr txBox="1"/>
          <p:nvPr/>
        </p:nvSpPr>
        <p:spPr>
          <a:xfrm>
            <a:off x="508000" y="1314313"/>
            <a:ext cx="7823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/>
              <a:t>用电子移动而不是质子移动，弧线箭头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8DF76D8-58CB-B88B-D800-1205E40DEE91}"/>
              </a:ext>
            </a:extLst>
          </p:cNvPr>
          <p:cNvSpPr txBox="1"/>
          <p:nvPr/>
        </p:nvSpPr>
        <p:spPr>
          <a:xfrm>
            <a:off x="508000" y="1970537"/>
            <a:ext cx="7823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/>
              <a:t>断谁，谁接完又给电子对（断键</a:t>
            </a:r>
            <a:r>
              <a:rPr lang="en-US" altLang="zh-CN" sz="2800" b="1" dirty="0"/>
              <a:t>+</a:t>
            </a:r>
            <a:r>
              <a:rPr lang="zh-CN" altLang="en-US" sz="2800" b="1" dirty="0"/>
              <a:t>成键）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DF820A2-2E12-8BD4-84CF-568FD5572E24}"/>
              </a:ext>
            </a:extLst>
          </p:cNvPr>
          <p:cNvSpPr txBox="1"/>
          <p:nvPr/>
        </p:nvSpPr>
        <p:spPr>
          <a:xfrm>
            <a:off x="508000" y="2626761"/>
            <a:ext cx="7823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/>
              <a:t>有孤对电子的记得写出来，离子别忘了</a:t>
            </a:r>
            <a:r>
              <a:rPr lang="en-US" altLang="zh-CN" sz="2800" b="1" dirty="0"/>
              <a:t>+-</a:t>
            </a:r>
            <a:endParaRPr lang="zh-CN" altLang="en-US" sz="2800" b="1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3C188B0D-7D56-E3A3-C282-BE507F8EF4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328" y="3355803"/>
            <a:ext cx="9725541" cy="3241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85649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D5A4CF-F311-7FC6-964A-F896B1A10F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9FF4D817-25C5-F970-574D-0F053A8006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855" y="1174750"/>
            <a:ext cx="11364289" cy="3937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01263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43D167-14D0-038A-F501-116732A3BF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95402416-D140-3E64-8D90-324D009A9F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422697" cy="541655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A7EB28B2-B304-E53F-0B69-DD7E16302F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7606" y="-1"/>
            <a:ext cx="5486744" cy="6873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03804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E17E22-B7E1-65B2-A646-B4CFE7AFBE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8EF141AA-9914-AF92-70E9-6F457F6FD8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6825" y="51032"/>
            <a:ext cx="7118350" cy="6755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66406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683110-FFAD-ECEA-54C6-3C56BB32EA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7FB451EE-B6BE-9AA0-FCBA-9A70EB9B25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157842" cy="319405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9257593-609F-F8CD-B0F5-E133AEE798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194050"/>
            <a:ext cx="4267200" cy="3702942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8FC69891-1915-9323-0A13-67D96CEC7B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9524"/>
            <a:ext cx="6060066" cy="684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05524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2112D1-6BFE-3942-717C-AC245DBFF7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07F9EF2F-440E-146C-1CC2-9B958991D7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46" y="77601"/>
            <a:ext cx="6354876" cy="1884549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675F96B6-D192-A9C4-53C8-2730C8969C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46" y="2222500"/>
            <a:ext cx="6359095" cy="3362624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1873B047-695B-952A-058B-45E6A48768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6916" y="66974"/>
            <a:ext cx="5689507" cy="6346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20797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7FB362-21B6-342B-5E97-1F8D06D87C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53137347-352B-4338-38C7-820E2E78D2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926" y="1119847"/>
            <a:ext cx="11792148" cy="4618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00788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67CC24-FA65-CC8E-5B66-40F33BE73E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5B8F1CC8-E711-5573-8650-E08C658095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52" y="57122"/>
            <a:ext cx="5947965" cy="645797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4F9C8239-B93A-9D60-33DC-CABAE79CCE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9610" y="57122"/>
            <a:ext cx="6098437" cy="1835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56612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489287-1BA1-8F4F-4293-4AFF9B8CF3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72EEE0CC-9350-1131-C18D-79E721BEA2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125" y="685800"/>
            <a:ext cx="11687749" cy="5135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87123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1E7B97-2B1F-F96F-D13E-272452F94A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99963658-A43D-C834-8660-38A985E9C6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872"/>
            <a:ext cx="8874660" cy="255762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180ED1EC-4114-A68F-F4AA-343F4C8D93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603500"/>
            <a:ext cx="8883369" cy="412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98764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C67EB2-1205-116C-5B7C-5F30545E4C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>
            <a:extLst>
              <a:ext uri="{FF2B5EF4-FFF2-40B4-BE49-F238E27FC236}">
                <a16:creationId xmlns:a16="http://schemas.microsoft.com/office/drawing/2014/main" id="{7A16FE71-185B-D739-FC88-0C57A08EA4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2506" y="0"/>
            <a:ext cx="6138395" cy="593725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C1A77E4-5421-91E4-6B52-46746A9E08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98" y="3210402"/>
            <a:ext cx="5996024" cy="1634647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923BAEB3-894F-3943-55AA-720A94FBA1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98" y="504933"/>
            <a:ext cx="6018007" cy="2085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5097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58D6D1-29F5-A36B-8CBB-7282AA9258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5A9F6435-247D-8E7E-A751-2FB6DE98B4F3}"/>
              </a:ext>
            </a:extLst>
          </p:cNvPr>
          <p:cNvGrpSpPr/>
          <p:nvPr/>
        </p:nvGrpSpPr>
        <p:grpSpPr>
          <a:xfrm rot="-5400000">
            <a:off x="5897853" y="-6049639"/>
            <a:ext cx="405395" cy="12504672"/>
            <a:chOff x="0" y="0"/>
            <a:chExt cx="160156" cy="4940117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EEBEABB6-BD22-0C10-79BF-51BE8302F11E}"/>
                </a:ext>
              </a:extLst>
            </p:cNvPr>
            <p:cNvSpPr/>
            <p:nvPr/>
          </p:nvSpPr>
          <p:spPr>
            <a:xfrm>
              <a:off x="0" y="0"/>
              <a:ext cx="160156" cy="4940117"/>
            </a:xfrm>
            <a:custGeom>
              <a:avLst/>
              <a:gdLst/>
              <a:ahLst/>
              <a:cxnLst/>
              <a:rect l="l" t="t" r="r" b="b"/>
              <a:pathLst>
                <a:path w="160156" h="4940117">
                  <a:moveTo>
                    <a:pt x="0" y="0"/>
                  </a:moveTo>
                  <a:lnTo>
                    <a:pt x="160156" y="0"/>
                  </a:lnTo>
                  <a:lnTo>
                    <a:pt x="160156" y="4940117"/>
                  </a:lnTo>
                  <a:lnTo>
                    <a:pt x="0" y="4940117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F95BB7E4-1F5A-4D8A-FC60-58E363B05F4B}"/>
                </a:ext>
              </a:extLst>
            </p:cNvPr>
            <p:cNvSpPr txBox="1"/>
            <p:nvPr/>
          </p:nvSpPr>
          <p:spPr>
            <a:xfrm>
              <a:off x="0" y="-28575"/>
              <a:ext cx="160156" cy="4968692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sp>
        <p:nvSpPr>
          <p:cNvPr id="13" name="文本框 12">
            <a:extLst>
              <a:ext uri="{FF2B5EF4-FFF2-40B4-BE49-F238E27FC236}">
                <a16:creationId xmlns:a16="http://schemas.microsoft.com/office/drawing/2014/main" id="{C520E0B0-4682-DE3D-8E6A-9C3FF438F023}"/>
              </a:ext>
            </a:extLst>
          </p:cNvPr>
          <p:cNvSpPr txBox="1"/>
          <p:nvPr/>
        </p:nvSpPr>
        <p:spPr>
          <a:xfrm>
            <a:off x="1181100" y="1738896"/>
            <a:ext cx="98298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有些物质没有</a:t>
            </a:r>
            <a:r>
              <a:rPr lang="en-US" altLang="zh-CN" sz="10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H</a:t>
            </a:r>
            <a:r>
              <a:rPr lang="zh-CN" altLang="en-US" sz="10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怎么办</a:t>
            </a:r>
          </a:p>
        </p:txBody>
      </p:sp>
    </p:spTree>
    <p:extLst>
      <p:ext uri="{BB962C8B-B14F-4D97-AF65-F5344CB8AC3E}">
        <p14:creationId xmlns:p14="http://schemas.microsoft.com/office/powerpoint/2010/main" val="424071579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594C5E-D422-F51B-5359-375E9F1731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0DB3623F-37BA-BD32-0E70-C1CBD022A5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62" y="1546728"/>
            <a:ext cx="12007476" cy="3459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98535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1831D3-5617-E5E7-B74C-48843F7DAC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74422DBC-7D45-4F58-5151-825BFF7FC6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1"/>
            <a:ext cx="5831449" cy="3566809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4B21800-C6A0-3775-30E3-C4440CC475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662879"/>
            <a:ext cx="5816499" cy="3133513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4B19F7FF-50EC-E18D-169F-9CB2C1F3E9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1448" y="-1"/>
            <a:ext cx="6329764" cy="2490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57087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515B8C-DAE6-EA6C-C170-5427EEFED4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7095E549-E778-4289-6EF8-8E44B465BF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072" y="52908"/>
            <a:ext cx="9897856" cy="173379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45492CA0-9AAF-E343-7A81-2BC474A4CB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7753" y="1277567"/>
            <a:ext cx="6334352" cy="5533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50835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570BD2-0E07-7BB4-C485-F94169D9F4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2C169264-492F-A96D-2B9D-34A6FA7015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260118" cy="400564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F510EBAD-981F-B6F1-DFA7-BFE03E33D5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1989" y="0"/>
            <a:ext cx="5980011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12932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581A10-C353-7987-DFEF-2D22499DA3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DF17C39E-8A06-5D31-BDDE-E7AE7EEFDF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978400" cy="6856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94265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39F298-13EE-D5A5-B65A-F18FC19915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026667C2-8F32-0BDD-5836-FF497A9202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448" y="76200"/>
            <a:ext cx="6384517" cy="534035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0DB13DE-0C05-D589-14DD-EC37C1D702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2059" y="5265571"/>
            <a:ext cx="5932019" cy="1516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7891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93A06F-2B48-7584-846C-7BD53F0E22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B77F5BF4-9FC2-4601-531B-57765FCC30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4692033" cy="68580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59EF8597-5463-D832-3F4A-0DE085CF1C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4639" y="0"/>
            <a:ext cx="7543801" cy="454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97277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6FA019-D4EB-83BD-2B5B-AF140AC5CB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4736013D-8EC0-0B58-48D8-D63D30AFEF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37" y="57150"/>
            <a:ext cx="4920404" cy="680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0457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03F247-0306-F984-BFEB-002AE5E59F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252E0A02-29D9-19AA-A32D-E08242718C2A}"/>
              </a:ext>
            </a:extLst>
          </p:cNvPr>
          <p:cNvGrpSpPr/>
          <p:nvPr/>
        </p:nvGrpSpPr>
        <p:grpSpPr>
          <a:xfrm>
            <a:off x="0" y="-658367"/>
            <a:ext cx="12192000" cy="8174735"/>
            <a:chOff x="0" y="0"/>
            <a:chExt cx="24384000" cy="1634947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A716D051-98EB-FF6D-2AA9-DF137D50FDC5}"/>
                </a:ext>
              </a:extLst>
            </p:cNvPr>
            <p:cNvSpPr/>
            <p:nvPr/>
          </p:nvSpPr>
          <p:spPr>
            <a:xfrm>
              <a:off x="0" y="0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8"/>
                  </a:lnTo>
                  <a:lnTo>
                    <a:pt x="0" y="81984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CD25F327-6039-286C-D4DE-B5B1015A6FBF}"/>
                </a:ext>
              </a:extLst>
            </p:cNvPr>
            <p:cNvSpPr/>
            <p:nvPr/>
          </p:nvSpPr>
          <p:spPr>
            <a:xfrm>
              <a:off x="0" y="8103568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8"/>
                  </a:lnTo>
                  <a:lnTo>
                    <a:pt x="0" y="81984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D40F42EF-617E-81A6-E430-5DC0B3DDFF42}"/>
                </a:ext>
              </a:extLst>
            </p:cNvPr>
            <p:cNvSpPr/>
            <p:nvPr/>
          </p:nvSpPr>
          <p:spPr>
            <a:xfrm>
              <a:off x="8107869" y="0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8"/>
                  </a:lnTo>
                  <a:lnTo>
                    <a:pt x="0" y="81984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C824E257-7165-E69D-C905-AF05C4004FCB}"/>
                </a:ext>
              </a:extLst>
            </p:cNvPr>
            <p:cNvSpPr/>
            <p:nvPr/>
          </p:nvSpPr>
          <p:spPr>
            <a:xfrm>
              <a:off x="8107869" y="8103568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8"/>
                  </a:lnTo>
                  <a:lnTo>
                    <a:pt x="0" y="81984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27DDD0CA-564E-D6F6-0D97-AA4E81378C2A}"/>
                </a:ext>
              </a:extLst>
            </p:cNvPr>
            <p:cNvSpPr/>
            <p:nvPr/>
          </p:nvSpPr>
          <p:spPr>
            <a:xfrm>
              <a:off x="16185542" y="47445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7"/>
                  </a:lnTo>
                  <a:lnTo>
                    <a:pt x="0" y="81984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576FD1C7-ED6C-1693-5785-8DDE93B75C36}"/>
                </a:ext>
              </a:extLst>
            </p:cNvPr>
            <p:cNvSpPr/>
            <p:nvPr/>
          </p:nvSpPr>
          <p:spPr>
            <a:xfrm>
              <a:off x="16185542" y="8151013"/>
              <a:ext cx="8198458" cy="8198458"/>
            </a:xfrm>
            <a:custGeom>
              <a:avLst/>
              <a:gdLst/>
              <a:ahLst/>
              <a:cxnLst/>
              <a:rect l="l" t="t" r="r" b="b"/>
              <a:pathLst>
                <a:path w="8198458" h="8198458">
                  <a:moveTo>
                    <a:pt x="0" y="0"/>
                  </a:moveTo>
                  <a:lnTo>
                    <a:pt x="8198458" y="0"/>
                  </a:lnTo>
                  <a:lnTo>
                    <a:pt x="8198458" y="8198457"/>
                  </a:lnTo>
                  <a:lnTo>
                    <a:pt x="0" y="81984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9" name="Freeform 9">
            <a:extLst>
              <a:ext uri="{FF2B5EF4-FFF2-40B4-BE49-F238E27FC236}">
                <a16:creationId xmlns:a16="http://schemas.microsoft.com/office/drawing/2014/main" id="{943D7323-80A3-D4F9-BE99-AA899A9F936A}"/>
              </a:ext>
            </a:extLst>
          </p:cNvPr>
          <p:cNvSpPr/>
          <p:nvPr/>
        </p:nvSpPr>
        <p:spPr>
          <a:xfrm>
            <a:off x="5510355" y="640853"/>
            <a:ext cx="1186385" cy="774116"/>
          </a:xfrm>
          <a:custGeom>
            <a:avLst/>
            <a:gdLst/>
            <a:ahLst/>
            <a:cxnLst/>
            <a:rect l="l" t="t" r="r" b="b"/>
            <a:pathLst>
              <a:path w="1779577" h="1161174">
                <a:moveTo>
                  <a:pt x="0" y="0"/>
                </a:moveTo>
                <a:lnTo>
                  <a:pt x="1779577" y="0"/>
                </a:lnTo>
                <a:lnTo>
                  <a:pt x="1779577" y="1161174"/>
                </a:lnTo>
                <a:lnTo>
                  <a:pt x="0" y="116117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A36EF8C3-27EA-6E7D-38A5-9B1E20540F40}"/>
              </a:ext>
            </a:extLst>
          </p:cNvPr>
          <p:cNvSpPr txBox="1"/>
          <p:nvPr/>
        </p:nvSpPr>
        <p:spPr>
          <a:xfrm>
            <a:off x="1724653" y="1382717"/>
            <a:ext cx="8742693" cy="13450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667"/>
              </a:lnSpc>
            </a:pPr>
            <a:r>
              <a:rPr lang="zh-CN" altLang="en-US" sz="7200" b="1" dirty="0">
                <a:latin typeface="微软雅黑" panose="020B0503020204020204" pitchFamily="34" charset="-122"/>
                <a:ea typeface="微软雅黑" panose="020B0503020204020204" pitchFamily="34" charset="-122"/>
                <a:cs typeface="Nunito Sans Heavy"/>
                <a:sym typeface="Nunito Sans Heavy"/>
              </a:rPr>
              <a:t>谢谢观看</a:t>
            </a:r>
            <a:endParaRPr lang="en-US" sz="7200" b="1" dirty="0">
              <a:latin typeface="微软雅黑" panose="020B0503020204020204" pitchFamily="34" charset="-122"/>
              <a:ea typeface="微软雅黑" panose="020B0503020204020204" pitchFamily="34" charset="-122"/>
              <a:cs typeface="Nunito Sans Heavy"/>
              <a:sym typeface="Nunito Sans Heavy"/>
            </a:endParaRPr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6F27DCEF-702A-77D0-939A-1BF1DBC10DDB}"/>
              </a:ext>
            </a:extLst>
          </p:cNvPr>
          <p:cNvSpPr/>
          <p:nvPr/>
        </p:nvSpPr>
        <p:spPr>
          <a:xfrm flipH="1">
            <a:off x="0" y="5745599"/>
            <a:ext cx="3449307" cy="1112401"/>
          </a:xfrm>
          <a:custGeom>
            <a:avLst/>
            <a:gdLst/>
            <a:ahLst/>
            <a:cxnLst/>
            <a:rect l="l" t="t" r="r" b="b"/>
            <a:pathLst>
              <a:path w="5173960" h="1668602">
                <a:moveTo>
                  <a:pt x="5173960" y="0"/>
                </a:moveTo>
                <a:lnTo>
                  <a:pt x="0" y="0"/>
                </a:lnTo>
                <a:lnTo>
                  <a:pt x="0" y="1668602"/>
                </a:lnTo>
                <a:lnTo>
                  <a:pt x="5173960" y="1668602"/>
                </a:lnTo>
                <a:lnTo>
                  <a:pt x="517396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>
            <a:extLst>
              <a:ext uri="{FF2B5EF4-FFF2-40B4-BE49-F238E27FC236}">
                <a16:creationId xmlns:a16="http://schemas.microsoft.com/office/drawing/2014/main" id="{8C567250-3D54-62D6-5CEE-2416DC9C1409}"/>
              </a:ext>
            </a:extLst>
          </p:cNvPr>
          <p:cNvSpPr/>
          <p:nvPr/>
        </p:nvSpPr>
        <p:spPr>
          <a:xfrm flipV="1">
            <a:off x="8742693" y="0"/>
            <a:ext cx="3449307" cy="1112401"/>
          </a:xfrm>
          <a:custGeom>
            <a:avLst/>
            <a:gdLst/>
            <a:ahLst/>
            <a:cxnLst/>
            <a:rect l="l" t="t" r="r" b="b"/>
            <a:pathLst>
              <a:path w="5173960" h="1668602">
                <a:moveTo>
                  <a:pt x="0" y="1668602"/>
                </a:moveTo>
                <a:lnTo>
                  <a:pt x="5173960" y="1668602"/>
                </a:lnTo>
                <a:lnTo>
                  <a:pt x="5173960" y="0"/>
                </a:lnTo>
                <a:lnTo>
                  <a:pt x="0" y="0"/>
                </a:lnTo>
                <a:lnTo>
                  <a:pt x="0" y="1668602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D1E70C5-877F-5DB3-5303-DE601EF0A094}"/>
              </a:ext>
            </a:extLst>
          </p:cNvPr>
          <p:cNvSpPr txBox="1"/>
          <p:nvPr/>
        </p:nvSpPr>
        <p:spPr>
          <a:xfrm>
            <a:off x="906673" y="2751488"/>
            <a:ext cx="10393751" cy="14373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11667"/>
              </a:lnSpc>
            </a:pPr>
            <a:r>
              <a:rPr lang="zh-CN" altLang="en-US" sz="7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敬请各位批评指正</a:t>
            </a:r>
          </a:p>
        </p:txBody>
      </p:sp>
    </p:spTree>
    <p:extLst>
      <p:ext uri="{BB962C8B-B14F-4D97-AF65-F5344CB8AC3E}">
        <p14:creationId xmlns:p14="http://schemas.microsoft.com/office/powerpoint/2010/main" val="24393259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1655</TotalTime>
  <Words>948</Words>
  <Application>Microsoft Office PowerPoint</Application>
  <PresentationFormat>宽屏</PresentationFormat>
  <Paragraphs>163</Paragraphs>
  <Slides>98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98</vt:i4>
      </vt:variant>
    </vt:vector>
  </HeadingPairs>
  <TitlesOfParts>
    <vt:vector size="104" baseType="lpstr">
      <vt:lpstr>等线</vt:lpstr>
      <vt:lpstr>等线 Light</vt:lpstr>
      <vt:lpstr>微软雅黑</vt:lpstr>
      <vt:lpstr>Arial</vt:lpstr>
      <vt:lpstr>Cambria Math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fangyi da</dc:creator>
  <cp:lastModifiedBy>fangyi da</cp:lastModifiedBy>
  <cp:revision>12</cp:revision>
  <dcterms:created xsi:type="dcterms:W3CDTF">2025-04-03T10:49:07Z</dcterms:created>
  <dcterms:modified xsi:type="dcterms:W3CDTF">2025-05-14T11:00:43Z</dcterms:modified>
</cp:coreProperties>
</file>